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</p:sldIdLst>
  <p:sldSz cx="13004800" cy="9753600"/>
  <p:notesSz cx="6858000" cy="9144000"/>
  <p:defaultTextStyle>
    <a:lvl1pPr algn="ctr" defTabSz="584200">
      <a:defRPr sz="3600">
        <a:solidFill>
          <a:srgbClr val="3E231A"/>
        </a:solidFill>
        <a:latin typeface="+mn-lt"/>
        <a:ea typeface="+mn-ea"/>
        <a:cs typeface="+mn-cs"/>
        <a:sym typeface="Papyrus"/>
      </a:defRPr>
    </a:lvl1pPr>
    <a:lvl2pPr indent="228600" algn="ctr" defTabSz="584200">
      <a:defRPr sz="3600">
        <a:solidFill>
          <a:srgbClr val="3E231A"/>
        </a:solidFill>
        <a:latin typeface="+mn-lt"/>
        <a:ea typeface="+mn-ea"/>
        <a:cs typeface="+mn-cs"/>
        <a:sym typeface="Papyrus"/>
      </a:defRPr>
    </a:lvl2pPr>
    <a:lvl3pPr indent="457200" algn="ctr" defTabSz="584200">
      <a:defRPr sz="3600">
        <a:solidFill>
          <a:srgbClr val="3E231A"/>
        </a:solidFill>
        <a:latin typeface="+mn-lt"/>
        <a:ea typeface="+mn-ea"/>
        <a:cs typeface="+mn-cs"/>
        <a:sym typeface="Papyrus"/>
      </a:defRPr>
    </a:lvl3pPr>
    <a:lvl4pPr indent="685800" algn="ctr" defTabSz="584200">
      <a:defRPr sz="3600">
        <a:solidFill>
          <a:srgbClr val="3E231A"/>
        </a:solidFill>
        <a:latin typeface="+mn-lt"/>
        <a:ea typeface="+mn-ea"/>
        <a:cs typeface="+mn-cs"/>
        <a:sym typeface="Papyrus"/>
      </a:defRPr>
    </a:lvl4pPr>
    <a:lvl5pPr indent="914400" algn="ctr" defTabSz="584200">
      <a:defRPr sz="3600">
        <a:solidFill>
          <a:srgbClr val="3E231A"/>
        </a:solidFill>
        <a:latin typeface="+mn-lt"/>
        <a:ea typeface="+mn-ea"/>
        <a:cs typeface="+mn-cs"/>
        <a:sym typeface="Papyrus"/>
      </a:defRPr>
    </a:lvl5pPr>
    <a:lvl6pPr indent="1143000" algn="ctr" defTabSz="584200">
      <a:defRPr sz="3600">
        <a:solidFill>
          <a:srgbClr val="3E231A"/>
        </a:solidFill>
        <a:latin typeface="+mn-lt"/>
        <a:ea typeface="+mn-ea"/>
        <a:cs typeface="+mn-cs"/>
        <a:sym typeface="Papyrus"/>
      </a:defRPr>
    </a:lvl6pPr>
    <a:lvl7pPr indent="1371600" algn="ctr" defTabSz="584200">
      <a:defRPr sz="3600">
        <a:solidFill>
          <a:srgbClr val="3E231A"/>
        </a:solidFill>
        <a:latin typeface="+mn-lt"/>
        <a:ea typeface="+mn-ea"/>
        <a:cs typeface="+mn-cs"/>
        <a:sym typeface="Papyrus"/>
      </a:defRPr>
    </a:lvl7pPr>
    <a:lvl8pPr indent="1600200" algn="ctr" defTabSz="584200">
      <a:defRPr sz="3600">
        <a:solidFill>
          <a:srgbClr val="3E231A"/>
        </a:solidFill>
        <a:latin typeface="+mn-lt"/>
        <a:ea typeface="+mn-ea"/>
        <a:cs typeface="+mn-cs"/>
        <a:sym typeface="Papyrus"/>
      </a:defRPr>
    </a:lvl8pPr>
    <a:lvl9pPr indent="1828800" algn="ctr" defTabSz="584200">
      <a:defRPr sz="3600">
        <a:solidFill>
          <a:srgbClr val="3E231A"/>
        </a:solidFill>
        <a:latin typeface="+mn-lt"/>
        <a:ea typeface="+mn-ea"/>
        <a:cs typeface="+mn-cs"/>
        <a:sym typeface="Papyru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EBD2">
              <a:alpha val="48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lastRow>
    <a:fir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254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9BA7B4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1A596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D231A"/>
              </a:solidFill>
              <a:prstDash val="solid"/>
              <a:miter lim="400000"/>
            </a:ln>
          </a:left>
          <a:right>
            <a:ln w="12700" cap="flat">
              <a:solidFill>
                <a:srgbClr val="3D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CA581">
              <a:alpha val="50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6333">
              <a:alpha val="75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19B68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C09B6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45C39">
              <a:alpha val="8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77A48">
              <a:alpha val="8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3E29">
              <a:alpha val="85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828D8E"/>
              </a:solidFill>
              <a:prstDash val="solid"/>
              <a:miter lim="400000"/>
            </a:ln>
          </a:left>
          <a:right>
            <a:ln w="12700" cap="flat">
              <a:solidFill>
                <a:srgbClr val="828D8E"/>
              </a:solidFill>
              <a:prstDash val="solid"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E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78" name="Shape 7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/>
          <p:nvPr>
            <p:ph type="title"/>
          </p:nvPr>
        </p:nvSpPr>
        <p:spPr>
          <a:xfrm>
            <a:off x="1270000" y="1689100"/>
            <a:ext cx="10464800" cy="34671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Texto del título</a:t>
            </a:r>
          </a:p>
        </p:txBody>
      </p:sp>
      <p:sp>
        <p:nvSpPr>
          <p:cNvPr id="8" name="Shape 8"/>
          <p:cNvSpPr/>
          <p:nvPr>
            <p:ph type="body" idx="1"/>
          </p:nvPr>
        </p:nvSpPr>
        <p:spPr>
          <a:xfrm>
            <a:off x="1270000" y="51816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228600" algn="ctr">
              <a:spcBef>
                <a:spcPts val="0"/>
              </a:spcBef>
              <a:buSzTx/>
              <a:buNone/>
              <a:defRPr sz="3600"/>
            </a:lvl2pPr>
            <a:lvl3pPr marL="0" indent="457200" algn="ctr">
              <a:spcBef>
                <a:spcPts val="0"/>
              </a:spcBef>
              <a:buSzTx/>
              <a:buNone/>
              <a:defRPr sz="3600"/>
            </a:lvl3pPr>
            <a:lvl4pPr marL="0" indent="685800" algn="ctr">
              <a:spcBef>
                <a:spcPts val="0"/>
              </a:spcBef>
              <a:buSzTx/>
              <a:buNone/>
              <a:defRPr sz="3600"/>
            </a:lvl4pPr>
            <a:lvl5pPr marL="0" indent="914400" algn="ctr">
              <a:spcBef>
                <a:spcPts val="0"/>
              </a:spcBef>
              <a:buSzTx/>
              <a:buNone/>
              <a:defRPr sz="36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Nivel de texto 1</a:t>
            </a:r>
            <a:endParaRPr sz="3600">
              <a:solidFill>
                <a:srgbClr val="3E231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Nivel de texto 2</a:t>
            </a:r>
            <a:endParaRPr sz="3600">
              <a:solidFill>
                <a:srgbClr val="3E231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Nivel de texto 3</a:t>
            </a:r>
            <a:endParaRPr sz="3600">
              <a:solidFill>
                <a:srgbClr val="3E231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Nivel de texto 4</a:t>
            </a:r>
            <a:endParaRPr sz="3600">
              <a:solidFill>
                <a:srgbClr val="3E231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Nivel de texto 5</a:t>
            </a:r>
          </a:p>
        </p:txBody>
      </p:sp>
      <p:sp>
        <p:nvSpPr>
          <p:cNvPr id="9" name="Shape 9"/>
          <p:cNvSpPr/>
          <p:nvPr/>
        </p:nvSpPr>
        <p:spPr>
          <a:xfrm>
            <a:off x="613097" y="9340849"/>
            <a:ext cx="575687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3E231A"/>
                </a:solidFill>
              </a:rPr>
              <a:t>III Encontros de Educación Infantil e Primaria - Santiago 9/5/15</a:t>
            </a:r>
          </a:p>
        </p:txBody>
      </p:sp>
      <p:sp>
        <p:nvSpPr>
          <p:cNvPr id="10" name="Shape 10"/>
          <p:cNvSpPr/>
          <p:nvPr/>
        </p:nvSpPr>
        <p:spPr>
          <a:xfrm>
            <a:off x="5003800" y="8661052"/>
            <a:ext cx="7269361" cy="737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397256">
              <a:defRPr sz="244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48">
                <a:solidFill>
                  <a:srgbClr val="3E231A"/>
                </a:solidFill>
              </a:rPr>
              <a:t>Traballando con tarefas e UDIS nas aulas de infantil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613097" y="9340849"/>
            <a:ext cx="575687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3E231A"/>
                </a:solidFill>
              </a:rPr>
              <a:t>III Encontros de Educación Infantil e Primaria - Santiago 9/5/15</a:t>
            </a:r>
          </a:p>
        </p:txBody>
      </p:sp>
      <p:sp>
        <p:nvSpPr>
          <p:cNvPr id="40" name="Shape 40"/>
          <p:cNvSpPr/>
          <p:nvPr/>
        </p:nvSpPr>
        <p:spPr>
          <a:xfrm>
            <a:off x="6397674" y="8851552"/>
            <a:ext cx="6993087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262889">
              <a:defRPr sz="1619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19">
                <a:solidFill>
                  <a:srgbClr val="3E231A"/>
                </a:solidFill>
              </a:rPr>
              <a:t>Traballando con tarefas e UDIS nas aulas de infantil</a:t>
            </a:r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ítulo, viñetas y f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type="title"/>
          </p:nvPr>
        </p:nvSpPr>
        <p:spPr>
          <a:xfrm>
            <a:off x="2578099" y="1409699"/>
            <a:ext cx="7848602" cy="18288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>
                <a:solidFill>
                  <a:srgbClr val="45A7DE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45A7DE"/>
                </a:solidFill>
              </a:rPr>
              <a:t>Texto del título</a:t>
            </a:r>
          </a:p>
        </p:txBody>
      </p:sp>
      <p:sp>
        <p:nvSpPr>
          <p:cNvPr id="45" name="Shape 45"/>
          <p:cNvSpPr/>
          <p:nvPr>
            <p:ph type="body" idx="1"/>
          </p:nvPr>
        </p:nvSpPr>
        <p:spPr>
          <a:xfrm>
            <a:off x="2578099" y="3295650"/>
            <a:ext cx="4095752" cy="4286251"/>
          </a:xfrm>
          <a:prstGeom prst="rect">
            <a:avLst/>
          </a:prstGeom>
        </p:spPr>
        <p:txBody>
          <a:bodyPr lIns="38100" tIns="38100" rIns="38100" bIns="38100"/>
          <a:lstStyle>
            <a:lvl1pPr marL="419805" indent="-419805">
              <a:spcBef>
                <a:spcPts val="3800"/>
              </a:spcBef>
              <a:buSzPct val="50000"/>
              <a:buBlip>
                <a:blip r:embed="rId3"/>
              </a:buBlip>
              <a:defRPr sz="3400"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  <a:lvl2pPr marL="864305" indent="-419805">
              <a:spcBef>
                <a:spcPts val="3800"/>
              </a:spcBef>
              <a:buSzPct val="50000"/>
              <a:buBlip>
                <a:blip r:embed="rId3"/>
              </a:buBlip>
              <a:defRPr sz="3400"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defRPr>
            </a:lvl2pPr>
            <a:lvl3pPr marL="1308805" indent="-419805">
              <a:spcBef>
                <a:spcPts val="3800"/>
              </a:spcBef>
              <a:buSzPct val="50000"/>
              <a:buBlip>
                <a:blip r:embed="rId3"/>
              </a:buBlip>
              <a:defRPr sz="3400"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defRPr>
            </a:lvl3pPr>
            <a:lvl4pPr marL="1753305" indent="-419805">
              <a:spcBef>
                <a:spcPts val="3800"/>
              </a:spcBef>
              <a:buSzPct val="50000"/>
              <a:buBlip>
                <a:blip r:embed="rId3"/>
              </a:buBlip>
              <a:defRPr sz="3400"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defRPr>
            </a:lvl4pPr>
            <a:lvl5pPr marL="2197805" indent="-419805">
              <a:spcBef>
                <a:spcPts val="3800"/>
              </a:spcBef>
              <a:buSzPct val="50000"/>
              <a:buBlip>
                <a:blip r:embed="rId3"/>
              </a:buBlip>
              <a:defRPr sz="3400"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858585"/>
                </a:solidFill>
              </a:rPr>
              <a:t>Nivel de texto 1</a:t>
            </a:r>
            <a:endParaRPr sz="3400">
              <a:solidFill>
                <a:srgbClr val="858585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858585"/>
                </a:solidFill>
              </a:rPr>
              <a:t>Nivel de texto 2</a:t>
            </a:r>
            <a:endParaRPr sz="3400">
              <a:solidFill>
                <a:srgbClr val="858585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858585"/>
                </a:solidFill>
              </a:rPr>
              <a:t>Nivel de texto 3</a:t>
            </a:r>
            <a:endParaRPr sz="3400">
              <a:solidFill>
                <a:srgbClr val="858585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858585"/>
                </a:solidFill>
              </a:rPr>
              <a:t>Nivel de texto 4</a:t>
            </a:r>
            <a:endParaRPr sz="3400">
              <a:solidFill>
                <a:srgbClr val="858585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858585"/>
                </a:solidFill>
              </a:rPr>
              <a:t>Nivel de texto 5</a:t>
            </a:r>
          </a:p>
        </p:txBody>
      </p:sp>
      <p:sp>
        <p:nvSpPr>
          <p:cNvPr id="46" name="Shape 46"/>
          <p:cNvSpPr/>
          <p:nvPr/>
        </p:nvSpPr>
        <p:spPr>
          <a:xfrm>
            <a:off x="7064343" y="9020409"/>
            <a:ext cx="567740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000"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58585"/>
                </a:solidFill>
              </a:rPr>
              <a:t>Experiencias coa ciencia nas aulas de Educación Infantil</a:t>
            </a:r>
          </a:p>
        </p:txBody>
      </p:sp>
      <p:sp>
        <p:nvSpPr>
          <p:cNvPr id="47" name="Shape 47"/>
          <p:cNvSpPr/>
          <p:nvPr/>
        </p:nvSpPr>
        <p:spPr>
          <a:xfrm>
            <a:off x="9856837" y="9319297"/>
            <a:ext cx="286715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500">
                <a:solidFill>
                  <a:srgbClr val="A0978C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A0978C"/>
                </a:solidFill>
              </a:rPr>
              <a:t>Óscar Abilleira Muñiz - marzo 2015</a:t>
            </a:r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ítulo y viñeta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title"/>
          </p:nvPr>
        </p:nvSpPr>
        <p:spPr>
          <a:xfrm>
            <a:off x="2578099" y="1409699"/>
            <a:ext cx="7848602" cy="18288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>
                <a:solidFill>
                  <a:srgbClr val="45A7DE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45A7DE"/>
                </a:solidFill>
              </a:rPr>
              <a:t>Texto del título</a:t>
            </a:r>
          </a:p>
        </p:txBody>
      </p:sp>
      <p:sp>
        <p:nvSpPr>
          <p:cNvPr id="50" name="Shape 50"/>
          <p:cNvSpPr/>
          <p:nvPr>
            <p:ph type="body" idx="1"/>
          </p:nvPr>
        </p:nvSpPr>
        <p:spPr>
          <a:xfrm>
            <a:off x="2578099" y="3295650"/>
            <a:ext cx="7848602" cy="4286251"/>
          </a:xfrm>
          <a:prstGeom prst="rect">
            <a:avLst/>
          </a:prstGeom>
        </p:spPr>
        <p:txBody>
          <a:bodyPr lIns="38100" tIns="38100" rIns="38100" bIns="38100"/>
          <a:lstStyle>
            <a:lvl1pPr marL="607391" indent="-607391">
              <a:spcBef>
                <a:spcPts val="4200"/>
              </a:spcBef>
              <a:buSzPct val="47000"/>
              <a:buBlip>
                <a:blip r:embed="rId3"/>
              </a:buBlip>
              <a:defRPr sz="4400"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  <a:lvl2pPr marL="1242391" indent="-607391">
              <a:spcBef>
                <a:spcPts val="4200"/>
              </a:spcBef>
              <a:buSzPct val="47000"/>
              <a:buBlip>
                <a:blip r:embed="rId3"/>
              </a:buBlip>
              <a:defRPr sz="4400"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defRPr>
            </a:lvl2pPr>
            <a:lvl3pPr marL="1877391" indent="-607391">
              <a:spcBef>
                <a:spcPts val="4200"/>
              </a:spcBef>
              <a:buSzPct val="47000"/>
              <a:buBlip>
                <a:blip r:embed="rId3"/>
              </a:buBlip>
              <a:defRPr sz="4400"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defRPr>
            </a:lvl3pPr>
            <a:lvl4pPr marL="2512391" indent="-607391">
              <a:spcBef>
                <a:spcPts val="4200"/>
              </a:spcBef>
              <a:buSzPct val="47000"/>
              <a:buBlip>
                <a:blip r:embed="rId3"/>
              </a:buBlip>
              <a:defRPr sz="4400"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defRPr>
            </a:lvl4pPr>
            <a:lvl5pPr marL="3147391" indent="-607391">
              <a:spcBef>
                <a:spcPts val="4200"/>
              </a:spcBef>
              <a:buSzPct val="47000"/>
              <a:buBlip>
                <a:blip r:embed="rId3"/>
              </a:buBlip>
              <a:defRPr sz="4400"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58585"/>
                </a:solidFill>
              </a:rPr>
              <a:t>Nivel de texto 1</a:t>
            </a:r>
            <a:endParaRPr sz="4400">
              <a:solidFill>
                <a:srgbClr val="858585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58585"/>
                </a:solidFill>
              </a:rPr>
              <a:t>Nivel de texto 2</a:t>
            </a:r>
            <a:endParaRPr sz="4400">
              <a:solidFill>
                <a:srgbClr val="858585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58585"/>
                </a:solidFill>
              </a:rPr>
              <a:t>Nivel de texto 3</a:t>
            </a:r>
            <a:endParaRPr sz="4400">
              <a:solidFill>
                <a:srgbClr val="858585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58585"/>
                </a:solidFill>
              </a:rPr>
              <a:t>Nivel de texto 4</a:t>
            </a:r>
            <a:endParaRPr sz="4400">
              <a:solidFill>
                <a:srgbClr val="858585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58585"/>
                </a:solidFill>
              </a:rPr>
              <a:t>Nivel de texto 5</a:t>
            </a:r>
          </a:p>
        </p:txBody>
      </p:sp>
      <p:sp>
        <p:nvSpPr>
          <p:cNvPr id="51" name="Shape 51"/>
          <p:cNvSpPr/>
          <p:nvPr/>
        </p:nvSpPr>
        <p:spPr>
          <a:xfrm>
            <a:off x="7064343" y="9020409"/>
            <a:ext cx="567740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000"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58585"/>
                </a:solidFill>
              </a:rPr>
              <a:t>Experiencias coa ciencia nas aulas de Educación Infantil</a:t>
            </a:r>
          </a:p>
        </p:txBody>
      </p:sp>
      <p:sp>
        <p:nvSpPr>
          <p:cNvPr id="52" name="Shape 52"/>
          <p:cNvSpPr/>
          <p:nvPr/>
        </p:nvSpPr>
        <p:spPr>
          <a:xfrm>
            <a:off x="9856837" y="9319297"/>
            <a:ext cx="286715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500">
                <a:solidFill>
                  <a:srgbClr val="A0978C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A0978C"/>
                </a:solidFill>
              </a:rPr>
              <a:t>Óscar Abilleira Muñiz - marzo 2015</a:t>
            </a:r>
          </a:p>
        </p:txBody>
      </p:sp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it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9856837" y="9319297"/>
            <a:ext cx="286715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500">
                <a:solidFill>
                  <a:srgbClr val="A0978C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A0978C"/>
                </a:solidFill>
              </a:rPr>
              <a:t>Óscar Abilleira Muñiz - marzo 2015</a:t>
            </a:r>
          </a:p>
        </p:txBody>
      </p:sp>
      <p:sp>
        <p:nvSpPr>
          <p:cNvPr id="55" name="Shape 55"/>
          <p:cNvSpPr/>
          <p:nvPr/>
        </p:nvSpPr>
        <p:spPr>
          <a:xfrm>
            <a:off x="7064343" y="9020409"/>
            <a:ext cx="567740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000"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58585"/>
                </a:solidFill>
              </a:rPr>
              <a:t>Experiencias coa ciencia nas aulas de Educación Infantil</a:t>
            </a:r>
          </a:p>
        </p:txBody>
      </p:sp>
    </p:spTree>
  </p:cSld>
  <p:clrMapOvr>
    <a:masterClrMapping/>
  </p:clrMapOvr>
  <p:transition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Viñeta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body" idx="1"/>
          </p:nvPr>
        </p:nvSpPr>
        <p:spPr>
          <a:xfrm>
            <a:off x="2578099" y="2171699"/>
            <a:ext cx="7848602" cy="5410202"/>
          </a:xfrm>
          <a:prstGeom prst="rect">
            <a:avLst/>
          </a:prstGeom>
        </p:spPr>
        <p:txBody>
          <a:bodyPr lIns="38100" tIns="38100" rIns="38100" bIns="38100"/>
          <a:lstStyle>
            <a:lvl1pPr marL="607391" indent="-607391">
              <a:spcBef>
                <a:spcPts val="4200"/>
              </a:spcBef>
              <a:buSzPct val="47000"/>
              <a:buBlip>
                <a:blip r:embed="rId3"/>
              </a:buBlip>
              <a:defRPr sz="4400"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  <a:lvl2pPr marL="1242391" indent="-607391">
              <a:spcBef>
                <a:spcPts val="4200"/>
              </a:spcBef>
              <a:buSzPct val="47000"/>
              <a:buBlip>
                <a:blip r:embed="rId3"/>
              </a:buBlip>
              <a:defRPr sz="4400"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defRPr>
            </a:lvl2pPr>
            <a:lvl3pPr marL="1877391" indent="-607391">
              <a:spcBef>
                <a:spcPts val="4200"/>
              </a:spcBef>
              <a:buSzPct val="47000"/>
              <a:buBlip>
                <a:blip r:embed="rId3"/>
              </a:buBlip>
              <a:defRPr sz="4400"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defRPr>
            </a:lvl3pPr>
            <a:lvl4pPr marL="2512391" indent="-607391">
              <a:spcBef>
                <a:spcPts val="4200"/>
              </a:spcBef>
              <a:buSzPct val="47000"/>
              <a:buBlip>
                <a:blip r:embed="rId3"/>
              </a:buBlip>
              <a:defRPr sz="4400"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defRPr>
            </a:lvl4pPr>
            <a:lvl5pPr marL="3147391" indent="-607391">
              <a:spcBef>
                <a:spcPts val="4200"/>
              </a:spcBef>
              <a:buSzPct val="47000"/>
              <a:buBlip>
                <a:blip r:embed="rId3"/>
              </a:buBlip>
              <a:defRPr sz="4400"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58585"/>
                </a:solidFill>
              </a:rPr>
              <a:t>Nivel de texto 1</a:t>
            </a:r>
            <a:endParaRPr sz="4400">
              <a:solidFill>
                <a:srgbClr val="858585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58585"/>
                </a:solidFill>
              </a:rPr>
              <a:t>Nivel de texto 2</a:t>
            </a:r>
            <a:endParaRPr sz="4400">
              <a:solidFill>
                <a:srgbClr val="858585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58585"/>
                </a:solidFill>
              </a:rPr>
              <a:t>Nivel de texto 3</a:t>
            </a:r>
            <a:endParaRPr sz="4400">
              <a:solidFill>
                <a:srgbClr val="858585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58585"/>
                </a:solidFill>
              </a:rPr>
              <a:t>Nivel de texto 4</a:t>
            </a:r>
            <a:endParaRPr sz="4400">
              <a:solidFill>
                <a:srgbClr val="858585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58585"/>
                </a:solidFill>
              </a:rPr>
              <a:t>Nivel de texto 5</a:t>
            </a:r>
          </a:p>
        </p:txBody>
      </p:sp>
      <p:sp>
        <p:nvSpPr>
          <p:cNvPr id="58" name="Shape 58"/>
          <p:cNvSpPr/>
          <p:nvPr/>
        </p:nvSpPr>
        <p:spPr>
          <a:xfrm>
            <a:off x="9856837" y="9319297"/>
            <a:ext cx="286715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500">
                <a:solidFill>
                  <a:srgbClr val="A0978C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A0978C"/>
                </a:solidFill>
              </a:rPr>
              <a:t>Óscar Abilleira Muñiz - marzo 2015</a:t>
            </a:r>
          </a:p>
        </p:txBody>
      </p:sp>
      <p:sp>
        <p:nvSpPr>
          <p:cNvPr id="59" name="Shape 59"/>
          <p:cNvSpPr/>
          <p:nvPr/>
        </p:nvSpPr>
        <p:spPr>
          <a:xfrm>
            <a:off x="7064343" y="9020409"/>
            <a:ext cx="567740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000"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58585"/>
                </a:solidFill>
              </a:rPr>
              <a:t>Experiencias coa ciencia nas aulas de Educación Infantil</a:t>
            </a:r>
          </a:p>
        </p:txBody>
      </p:sp>
    </p:spTree>
  </p:cSld>
  <p:clrMapOvr>
    <a:masterClrMapping/>
  </p:clrMapOvr>
  <p:transition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 (3)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9856837" y="9319297"/>
            <a:ext cx="286715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500">
                <a:solidFill>
                  <a:srgbClr val="A0978C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A0978C"/>
                </a:solidFill>
              </a:rPr>
              <a:t>Óscar Abilleira Muñiz - marzo 2015</a:t>
            </a:r>
          </a:p>
        </p:txBody>
      </p:sp>
      <p:sp>
        <p:nvSpPr>
          <p:cNvPr id="62" name="Shape 62"/>
          <p:cNvSpPr/>
          <p:nvPr/>
        </p:nvSpPr>
        <p:spPr>
          <a:xfrm>
            <a:off x="7064343" y="9020409"/>
            <a:ext cx="567740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000"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58585"/>
                </a:solidFill>
              </a:rPr>
              <a:t>Experiencias coa ciencia nas aulas de Educación Infantil</a:t>
            </a:r>
          </a:p>
        </p:txBody>
      </p:sp>
    </p:spTree>
  </p:cSld>
  <p:clrMapOvr>
    <a:masterClrMapping/>
  </p:clrMapOvr>
  <p:transition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 (horizontal)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type="title"/>
          </p:nvPr>
        </p:nvSpPr>
        <p:spPr>
          <a:xfrm>
            <a:off x="2578099" y="6172200"/>
            <a:ext cx="7848602" cy="1238251"/>
          </a:xfrm>
          <a:prstGeom prst="rect">
            <a:avLst/>
          </a:prstGeom>
        </p:spPr>
        <p:txBody>
          <a:bodyPr lIns="38100" tIns="38100" rIns="38100" bIns="38100" anchor="b"/>
          <a:lstStyle>
            <a:lvl1pPr>
              <a:defRPr sz="9200">
                <a:solidFill>
                  <a:srgbClr val="45A7DE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9200">
                <a:solidFill>
                  <a:srgbClr val="45A7DE"/>
                </a:solidFill>
              </a:rPr>
              <a:t>Texto del título</a:t>
            </a:r>
          </a:p>
        </p:txBody>
      </p:sp>
      <p:sp>
        <p:nvSpPr>
          <p:cNvPr id="65" name="Shape 65"/>
          <p:cNvSpPr/>
          <p:nvPr>
            <p:ph type="body" idx="1"/>
          </p:nvPr>
        </p:nvSpPr>
        <p:spPr>
          <a:xfrm>
            <a:off x="2578099" y="7467600"/>
            <a:ext cx="7848602" cy="952501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  <a:lvl2pPr marL="0" indent="228600" algn="ctr">
              <a:spcBef>
                <a:spcPts val="0"/>
              </a:spcBef>
              <a:buSzTx/>
              <a:buNone/>
              <a:defRPr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defRPr>
            </a:lvl2pPr>
            <a:lvl3pPr marL="0" indent="457200" algn="ctr">
              <a:spcBef>
                <a:spcPts val="0"/>
              </a:spcBef>
              <a:buSzTx/>
              <a:buNone/>
              <a:defRPr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defRPr>
            </a:lvl3pPr>
            <a:lvl4pPr marL="0" indent="685800" algn="ctr">
              <a:spcBef>
                <a:spcPts val="0"/>
              </a:spcBef>
              <a:buSzTx/>
              <a:buNone/>
              <a:defRPr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defRPr>
            </a:lvl4pPr>
            <a:lvl5pPr marL="0" indent="914400" algn="ctr">
              <a:spcBef>
                <a:spcPts val="0"/>
              </a:spcBef>
              <a:buSzTx/>
              <a:buNone/>
              <a:defRPr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858585"/>
                </a:solidFill>
              </a:rPr>
              <a:t>Nivel de texto 1</a:t>
            </a:r>
            <a:endParaRPr sz="3800">
              <a:solidFill>
                <a:srgbClr val="858585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858585"/>
                </a:solidFill>
              </a:rPr>
              <a:t>Nivel de texto 2</a:t>
            </a:r>
            <a:endParaRPr sz="3800">
              <a:solidFill>
                <a:srgbClr val="858585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858585"/>
                </a:solidFill>
              </a:rPr>
              <a:t>Nivel de texto 3</a:t>
            </a:r>
            <a:endParaRPr sz="3800">
              <a:solidFill>
                <a:srgbClr val="858585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858585"/>
                </a:solidFill>
              </a:rPr>
              <a:t>Nivel de texto 4</a:t>
            </a:r>
            <a:endParaRPr sz="3800">
              <a:solidFill>
                <a:srgbClr val="858585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858585"/>
                </a:solidFill>
              </a:rPr>
              <a:t>Nivel de texto 5</a:t>
            </a:r>
          </a:p>
        </p:txBody>
      </p:sp>
      <p:sp>
        <p:nvSpPr>
          <p:cNvPr id="66" name="Shape 66"/>
          <p:cNvSpPr/>
          <p:nvPr/>
        </p:nvSpPr>
        <p:spPr>
          <a:xfrm>
            <a:off x="7064343" y="9020409"/>
            <a:ext cx="567740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000"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58585"/>
                </a:solidFill>
              </a:rPr>
              <a:t>Experiencias coa ciencia nas aulas de Educación Infantil</a:t>
            </a:r>
          </a:p>
        </p:txBody>
      </p:sp>
      <p:sp>
        <p:nvSpPr>
          <p:cNvPr id="67" name="Shape 67"/>
          <p:cNvSpPr/>
          <p:nvPr/>
        </p:nvSpPr>
        <p:spPr>
          <a:xfrm>
            <a:off x="9856837" y="9319297"/>
            <a:ext cx="286715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500">
                <a:solidFill>
                  <a:srgbClr val="A0978C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A0978C"/>
                </a:solidFill>
              </a:rPr>
              <a:t>Óscar Abilleira Muñiz - marzo 2015</a:t>
            </a:r>
          </a:p>
        </p:txBody>
      </p:sp>
    </p:spTree>
  </p:cSld>
  <p:clrMapOvr>
    <a:masterClrMapping/>
  </p:clrMapOvr>
  <p:transition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 (3)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9856837" y="9319297"/>
            <a:ext cx="286715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500">
                <a:solidFill>
                  <a:srgbClr val="A0978C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A0978C"/>
                </a:solidFill>
              </a:rPr>
              <a:t>Óscar Abilleira Muñiz - marzo 2015</a:t>
            </a:r>
          </a:p>
        </p:txBody>
      </p:sp>
      <p:sp>
        <p:nvSpPr>
          <p:cNvPr id="70" name="Shape 70"/>
          <p:cNvSpPr/>
          <p:nvPr/>
        </p:nvSpPr>
        <p:spPr>
          <a:xfrm>
            <a:off x="7064343" y="9020409"/>
            <a:ext cx="567740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000"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58585"/>
                </a:solidFill>
              </a:rPr>
              <a:t>Experiencias coa ciencia nas aulas de Educación Infantil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>
            <p:ph type="title"/>
          </p:nvPr>
        </p:nvSpPr>
        <p:spPr>
          <a:xfrm>
            <a:off x="1270000" y="6680200"/>
            <a:ext cx="10464800" cy="1270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Texto del título</a:t>
            </a:r>
          </a:p>
        </p:txBody>
      </p:sp>
      <p:sp>
        <p:nvSpPr>
          <p:cNvPr id="13" name="Shape 13"/>
          <p:cNvSpPr/>
          <p:nvPr>
            <p:ph type="body" idx="1"/>
          </p:nvPr>
        </p:nvSpPr>
        <p:spPr>
          <a:xfrm>
            <a:off x="1270000" y="78359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228600" algn="ctr">
              <a:spcBef>
                <a:spcPts val="0"/>
              </a:spcBef>
              <a:buSzTx/>
              <a:buNone/>
              <a:defRPr sz="3600"/>
            </a:lvl2pPr>
            <a:lvl3pPr marL="0" indent="457200" algn="ctr">
              <a:spcBef>
                <a:spcPts val="0"/>
              </a:spcBef>
              <a:buSzTx/>
              <a:buNone/>
              <a:defRPr sz="3600"/>
            </a:lvl3pPr>
            <a:lvl4pPr marL="0" indent="685800" algn="ctr">
              <a:spcBef>
                <a:spcPts val="0"/>
              </a:spcBef>
              <a:buSzTx/>
              <a:buNone/>
              <a:defRPr sz="3600"/>
            </a:lvl4pPr>
            <a:lvl5pPr marL="0" indent="914400" algn="ctr">
              <a:spcBef>
                <a:spcPts val="0"/>
              </a:spcBef>
              <a:buSzTx/>
              <a:buNone/>
              <a:defRPr sz="36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Nivel de texto 1</a:t>
            </a:r>
            <a:endParaRPr sz="3600">
              <a:solidFill>
                <a:srgbClr val="3E231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Nivel de texto 2</a:t>
            </a:r>
            <a:endParaRPr sz="3600">
              <a:solidFill>
                <a:srgbClr val="3E231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Nivel de texto 3</a:t>
            </a:r>
            <a:endParaRPr sz="3600">
              <a:solidFill>
                <a:srgbClr val="3E231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Nivel de texto 4</a:t>
            </a:r>
            <a:endParaRPr sz="3600">
              <a:solidFill>
                <a:srgbClr val="3E231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Nivel de texto 5</a:t>
            </a:r>
          </a:p>
        </p:txBody>
      </p:sp>
      <p:sp>
        <p:nvSpPr>
          <p:cNvPr id="14" name="Shape 14"/>
          <p:cNvSpPr/>
          <p:nvPr/>
        </p:nvSpPr>
        <p:spPr>
          <a:xfrm>
            <a:off x="613097" y="9340849"/>
            <a:ext cx="575687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3E231A"/>
                </a:solidFill>
              </a:rPr>
              <a:t>III Encontros de Educación Infantil e Primaria - Santiago 9/5/15</a:t>
            </a:r>
          </a:p>
        </p:txBody>
      </p:sp>
      <p:sp>
        <p:nvSpPr>
          <p:cNvPr id="15" name="Shape 15"/>
          <p:cNvSpPr/>
          <p:nvPr/>
        </p:nvSpPr>
        <p:spPr>
          <a:xfrm>
            <a:off x="6397674" y="8851552"/>
            <a:ext cx="6993087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262889">
              <a:defRPr sz="1619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19">
                <a:solidFill>
                  <a:srgbClr val="3E231A"/>
                </a:solidFill>
              </a:rPr>
              <a:t>Traballando con tarefas e UDIS nas aulas de infantil</a:t>
            </a:r>
          </a:p>
        </p:txBody>
      </p:sp>
    </p:spTree>
  </p:cSld>
  <p:clrMapOvr>
    <a:masterClrMapping/>
  </p:clrMapOvr>
  <p:transition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 (3)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9856837" y="9319297"/>
            <a:ext cx="286715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500">
                <a:solidFill>
                  <a:srgbClr val="A0978C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A0978C"/>
                </a:solidFill>
              </a:rPr>
              <a:t>Óscar Abilleira Muñiz - marzo 2015</a:t>
            </a:r>
          </a:p>
        </p:txBody>
      </p:sp>
      <p:sp>
        <p:nvSpPr>
          <p:cNvPr id="73" name="Shape 73"/>
          <p:cNvSpPr/>
          <p:nvPr/>
        </p:nvSpPr>
        <p:spPr>
          <a:xfrm>
            <a:off x="6459494" y="9020409"/>
            <a:ext cx="627049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000"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58585"/>
                </a:solidFill>
              </a:rPr>
              <a:t>Experiencias reais de tarefas nas aulas de infantil e primaria</a:t>
            </a:r>
          </a:p>
        </p:txBody>
      </p:sp>
    </p:spTree>
  </p:cSld>
  <p:clrMapOvr>
    <a:masterClrMapping/>
  </p:clrMapOvr>
  <p:transition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 (3)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9856837" y="9319297"/>
            <a:ext cx="286715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500">
                <a:solidFill>
                  <a:srgbClr val="A0978C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A0978C"/>
                </a:solidFill>
              </a:rPr>
              <a:t>Óscar Abilleira Muñiz - marzo 2015</a:t>
            </a:r>
          </a:p>
        </p:txBody>
      </p:sp>
      <p:sp>
        <p:nvSpPr>
          <p:cNvPr id="76" name="Shape 76"/>
          <p:cNvSpPr/>
          <p:nvPr/>
        </p:nvSpPr>
        <p:spPr>
          <a:xfrm>
            <a:off x="7064343" y="9020409"/>
            <a:ext cx="567740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000"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58585"/>
                </a:solidFill>
              </a:rPr>
              <a:t>Experiencias coa ciencia nas aulas de Educación Infantil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title"/>
          </p:nvPr>
        </p:nvSpPr>
        <p:spPr>
          <a:xfrm>
            <a:off x="1270000" y="3289300"/>
            <a:ext cx="104648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Texto del título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title"/>
          </p:nvPr>
        </p:nvSpPr>
        <p:spPr>
          <a:xfrm>
            <a:off x="965200" y="1397000"/>
            <a:ext cx="5600700" cy="4038600"/>
          </a:xfrm>
          <a:prstGeom prst="rect">
            <a:avLst/>
          </a:prstGeom>
        </p:spPr>
        <p:txBody>
          <a:bodyPr anchor="b"/>
          <a:lstStyle>
            <a:lvl1pPr>
              <a:defRPr sz="6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800">
                <a:solidFill>
                  <a:srgbClr val="3E231A"/>
                </a:solidFill>
              </a:rPr>
              <a:t>Texto del título</a:t>
            </a:r>
          </a:p>
        </p:txBody>
      </p:sp>
      <p:sp>
        <p:nvSpPr>
          <p:cNvPr id="20" name="Shape 20"/>
          <p:cNvSpPr/>
          <p:nvPr>
            <p:ph type="body" idx="1"/>
          </p:nvPr>
        </p:nvSpPr>
        <p:spPr>
          <a:xfrm>
            <a:off x="965200" y="5448300"/>
            <a:ext cx="5600700" cy="293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228600" algn="ctr">
              <a:spcBef>
                <a:spcPts val="0"/>
              </a:spcBef>
              <a:buSzTx/>
              <a:buNone/>
              <a:defRPr sz="3600"/>
            </a:lvl2pPr>
            <a:lvl3pPr marL="0" indent="457200" algn="ctr">
              <a:spcBef>
                <a:spcPts val="0"/>
              </a:spcBef>
              <a:buSzTx/>
              <a:buNone/>
              <a:defRPr sz="3600"/>
            </a:lvl3pPr>
            <a:lvl4pPr marL="0" indent="685800" algn="ctr">
              <a:spcBef>
                <a:spcPts val="0"/>
              </a:spcBef>
              <a:buSzTx/>
              <a:buNone/>
              <a:defRPr sz="3600"/>
            </a:lvl4pPr>
            <a:lvl5pPr marL="0" indent="914400" algn="ctr">
              <a:spcBef>
                <a:spcPts val="0"/>
              </a:spcBef>
              <a:buSzTx/>
              <a:buNone/>
              <a:defRPr sz="36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Nivel de texto 1</a:t>
            </a:r>
            <a:endParaRPr sz="3600">
              <a:solidFill>
                <a:srgbClr val="3E231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Nivel de texto 2</a:t>
            </a:r>
            <a:endParaRPr sz="3600">
              <a:solidFill>
                <a:srgbClr val="3E231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Nivel de texto 3</a:t>
            </a:r>
            <a:endParaRPr sz="3600">
              <a:solidFill>
                <a:srgbClr val="3E231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Nivel de texto 4</a:t>
            </a:r>
            <a:endParaRPr sz="3600">
              <a:solidFill>
                <a:srgbClr val="3E231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Nivel de texto 5</a:t>
            </a:r>
          </a:p>
        </p:txBody>
      </p:sp>
      <p:sp>
        <p:nvSpPr>
          <p:cNvPr id="21" name="Shape 21"/>
          <p:cNvSpPr/>
          <p:nvPr/>
        </p:nvSpPr>
        <p:spPr>
          <a:xfrm>
            <a:off x="613097" y="9340849"/>
            <a:ext cx="575687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3E231A"/>
                </a:solidFill>
              </a:rPr>
              <a:t>III Encontros de Educación Infantil e Primaria - Santiago 9/5/15</a:t>
            </a:r>
          </a:p>
        </p:txBody>
      </p:sp>
      <p:sp>
        <p:nvSpPr>
          <p:cNvPr id="22" name="Shape 22"/>
          <p:cNvSpPr/>
          <p:nvPr/>
        </p:nvSpPr>
        <p:spPr>
          <a:xfrm>
            <a:off x="6397674" y="8851552"/>
            <a:ext cx="6993087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262889">
              <a:defRPr sz="1619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19">
                <a:solidFill>
                  <a:srgbClr val="3E231A"/>
                </a:solidFill>
              </a:rPr>
              <a:t>Traballando con tarefas e UDIS nas aulas de infantil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Texto del título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Texto del título</a:t>
            </a:r>
          </a:p>
        </p:txBody>
      </p:sp>
      <p:sp>
        <p:nvSpPr>
          <p:cNvPr id="27" name="Shape 2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Nivel de texto 1</a:t>
            </a:r>
            <a:endParaRPr sz="3800">
              <a:solidFill>
                <a:srgbClr val="3E231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Nivel de texto 2</a:t>
            </a:r>
            <a:endParaRPr sz="3800">
              <a:solidFill>
                <a:srgbClr val="3E231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Nivel de texto 3</a:t>
            </a:r>
            <a:endParaRPr sz="3800">
              <a:solidFill>
                <a:srgbClr val="3E231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Nivel de texto 4</a:t>
            </a:r>
            <a:endParaRPr sz="3800">
              <a:solidFill>
                <a:srgbClr val="3E231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Nivel de texto 5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Texto del título</a:t>
            </a:r>
          </a:p>
        </p:txBody>
      </p:sp>
      <p:sp>
        <p:nvSpPr>
          <p:cNvPr id="30" name="Shape 30"/>
          <p:cNvSpPr/>
          <p:nvPr>
            <p:ph type="body" idx="1"/>
          </p:nvPr>
        </p:nvSpPr>
        <p:spPr>
          <a:xfrm>
            <a:off x="1270000" y="2819400"/>
            <a:ext cx="5016500" cy="56515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2800"/>
              </a:spcBef>
              <a:buBlip>
                <a:blip r:embed="rId2"/>
              </a:buBlip>
              <a:defRPr sz="3000"/>
            </a:lvl1pPr>
            <a:lvl2pPr marL="736600" indent="-368300">
              <a:spcBef>
                <a:spcPts val="2800"/>
              </a:spcBef>
              <a:buBlip>
                <a:blip r:embed="rId2"/>
              </a:buBlip>
              <a:defRPr sz="3000"/>
            </a:lvl2pPr>
            <a:lvl3pPr marL="1104900" indent="-368300">
              <a:spcBef>
                <a:spcPts val="2800"/>
              </a:spcBef>
              <a:buBlip>
                <a:blip r:embed="rId2"/>
              </a:buBlip>
              <a:defRPr sz="3000"/>
            </a:lvl3pPr>
            <a:lvl4pPr marL="1473200" indent="-368300">
              <a:spcBef>
                <a:spcPts val="2800"/>
              </a:spcBef>
              <a:buBlip>
                <a:blip r:embed="rId2"/>
              </a:buBlip>
              <a:defRPr sz="3000"/>
            </a:lvl4pPr>
            <a:lvl5pPr marL="1841500" indent="-3683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E231A"/>
                </a:solidFill>
              </a:rPr>
              <a:t>Nivel de texto 1</a:t>
            </a:r>
            <a:endParaRPr sz="3000">
              <a:solidFill>
                <a:srgbClr val="3E231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E231A"/>
                </a:solidFill>
              </a:rPr>
              <a:t>Nivel de texto 2</a:t>
            </a:r>
            <a:endParaRPr sz="3000">
              <a:solidFill>
                <a:srgbClr val="3E231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E231A"/>
                </a:solidFill>
              </a:rPr>
              <a:t>Nivel de texto 3</a:t>
            </a:r>
            <a:endParaRPr sz="3000">
              <a:solidFill>
                <a:srgbClr val="3E231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E231A"/>
                </a:solidFill>
              </a:rPr>
              <a:t>Nivel de texto 4</a:t>
            </a:r>
            <a:endParaRPr sz="3000">
              <a:solidFill>
                <a:srgbClr val="3E231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E231A"/>
                </a:solidFill>
              </a:rPr>
              <a:t>Nivel de texto 5</a:t>
            </a:r>
          </a:p>
        </p:txBody>
      </p:sp>
      <p:sp>
        <p:nvSpPr>
          <p:cNvPr id="31" name="Shape 31"/>
          <p:cNvSpPr/>
          <p:nvPr/>
        </p:nvSpPr>
        <p:spPr>
          <a:xfrm>
            <a:off x="613097" y="9340849"/>
            <a:ext cx="575687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3E231A"/>
                </a:solidFill>
              </a:rPr>
              <a:t>III Encontros de Educación Infantil e Primaria - Santiago 9/5/15</a:t>
            </a:r>
          </a:p>
        </p:txBody>
      </p:sp>
      <p:sp>
        <p:nvSpPr>
          <p:cNvPr id="32" name="Shape 32"/>
          <p:cNvSpPr/>
          <p:nvPr/>
        </p:nvSpPr>
        <p:spPr>
          <a:xfrm>
            <a:off x="6397674" y="8851552"/>
            <a:ext cx="6993087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262889">
              <a:defRPr sz="1619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19">
                <a:solidFill>
                  <a:srgbClr val="3E231A"/>
                </a:solidFill>
              </a:rPr>
              <a:t>Traballando con tarefas e UDIS nas aulas de infantil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>
            <p:ph type="body" idx="1"/>
          </p:nvPr>
        </p:nvSpPr>
        <p:spPr>
          <a:xfrm>
            <a:off x="1270000" y="1168400"/>
            <a:ext cx="10464800" cy="74168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Nivel de texto 1</a:t>
            </a:r>
            <a:endParaRPr sz="3800">
              <a:solidFill>
                <a:srgbClr val="3E231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Nivel de texto 2</a:t>
            </a:r>
            <a:endParaRPr sz="3800">
              <a:solidFill>
                <a:srgbClr val="3E231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Nivel de texto 3</a:t>
            </a:r>
            <a:endParaRPr sz="3800">
              <a:solidFill>
                <a:srgbClr val="3E231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Nivel de texto 4</a:t>
            </a:r>
            <a:endParaRPr sz="3800">
              <a:solidFill>
                <a:srgbClr val="3E231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Nivel de texto 5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13097" y="9340849"/>
            <a:ext cx="575687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3E231A"/>
                </a:solidFill>
              </a:rPr>
              <a:t>III Encontros de Educación Infantil e Primaria - Santiago 9/5/15</a:t>
            </a:r>
          </a:p>
        </p:txBody>
      </p:sp>
      <p:sp>
        <p:nvSpPr>
          <p:cNvPr id="37" name="Shape 37"/>
          <p:cNvSpPr/>
          <p:nvPr/>
        </p:nvSpPr>
        <p:spPr>
          <a:xfrm>
            <a:off x="6397674" y="8851552"/>
            <a:ext cx="6993087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262889">
              <a:defRPr sz="1619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19">
                <a:solidFill>
                  <a:srgbClr val="3E231A"/>
                </a:solidFill>
              </a:rPr>
              <a:t>Traballando con tarefas e UDIS nas aulas de infantil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Texto del título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Nivel de texto 1</a:t>
            </a:r>
            <a:endParaRPr sz="3800">
              <a:solidFill>
                <a:srgbClr val="3E231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Nivel de texto 2</a:t>
            </a:r>
            <a:endParaRPr sz="3800">
              <a:solidFill>
                <a:srgbClr val="3E231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Nivel de texto 3</a:t>
            </a:r>
            <a:endParaRPr sz="3800">
              <a:solidFill>
                <a:srgbClr val="3E231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Nivel de texto 4</a:t>
            </a:r>
            <a:endParaRPr sz="3800">
              <a:solidFill>
                <a:srgbClr val="3E231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Nivel de texto 5</a:t>
            </a:r>
          </a:p>
        </p:txBody>
      </p:sp>
      <p:sp>
        <p:nvSpPr>
          <p:cNvPr id="4" name="Shape 4"/>
          <p:cNvSpPr/>
          <p:nvPr/>
        </p:nvSpPr>
        <p:spPr>
          <a:xfrm>
            <a:off x="613097" y="9340849"/>
            <a:ext cx="575687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3E231A"/>
                </a:solidFill>
              </a:rPr>
              <a:t>III Encontros de Educación Infantil e Primaria - Santiago 9/5/15</a:t>
            </a:r>
          </a:p>
        </p:txBody>
      </p:sp>
      <p:sp>
        <p:nvSpPr>
          <p:cNvPr id="5" name="Shape 5"/>
          <p:cNvSpPr/>
          <p:nvPr/>
        </p:nvSpPr>
        <p:spPr>
          <a:xfrm>
            <a:off x="6397674" y="8851552"/>
            <a:ext cx="6993087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262889">
              <a:defRPr sz="1619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19">
                <a:solidFill>
                  <a:srgbClr val="3E231A"/>
                </a:solidFill>
              </a:rPr>
              <a:t>Traballando con tarefas e UDIS nas aulas de infantil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</p:sldLayoutIdLst>
  <p:transition spd="med" advClick="1"/>
  <p:txStyles>
    <p:titleStyle>
      <a:lvl1pPr algn="ctr" defTabSz="584200">
        <a:defRPr sz="7200">
          <a:solidFill>
            <a:srgbClr val="3E231A"/>
          </a:solidFill>
          <a:latin typeface="+mn-lt"/>
          <a:ea typeface="+mn-ea"/>
          <a:cs typeface="+mn-cs"/>
          <a:sym typeface="Papyrus"/>
        </a:defRPr>
      </a:lvl1pPr>
      <a:lvl2pPr indent="228600" algn="ctr" defTabSz="584200">
        <a:defRPr sz="7200">
          <a:solidFill>
            <a:srgbClr val="3E231A"/>
          </a:solidFill>
          <a:latin typeface="+mn-lt"/>
          <a:ea typeface="+mn-ea"/>
          <a:cs typeface="+mn-cs"/>
          <a:sym typeface="Papyrus"/>
        </a:defRPr>
      </a:lvl2pPr>
      <a:lvl3pPr indent="457200" algn="ctr" defTabSz="584200">
        <a:defRPr sz="7200">
          <a:solidFill>
            <a:srgbClr val="3E231A"/>
          </a:solidFill>
          <a:latin typeface="+mn-lt"/>
          <a:ea typeface="+mn-ea"/>
          <a:cs typeface="+mn-cs"/>
          <a:sym typeface="Papyrus"/>
        </a:defRPr>
      </a:lvl3pPr>
      <a:lvl4pPr indent="685800" algn="ctr" defTabSz="584200">
        <a:defRPr sz="7200">
          <a:solidFill>
            <a:srgbClr val="3E231A"/>
          </a:solidFill>
          <a:latin typeface="+mn-lt"/>
          <a:ea typeface="+mn-ea"/>
          <a:cs typeface="+mn-cs"/>
          <a:sym typeface="Papyrus"/>
        </a:defRPr>
      </a:lvl4pPr>
      <a:lvl5pPr indent="914400" algn="ctr" defTabSz="584200">
        <a:defRPr sz="7200">
          <a:solidFill>
            <a:srgbClr val="3E231A"/>
          </a:solidFill>
          <a:latin typeface="+mn-lt"/>
          <a:ea typeface="+mn-ea"/>
          <a:cs typeface="+mn-cs"/>
          <a:sym typeface="Papyrus"/>
        </a:defRPr>
      </a:lvl5pPr>
      <a:lvl6pPr indent="1143000" algn="ctr" defTabSz="584200">
        <a:defRPr sz="7200">
          <a:solidFill>
            <a:srgbClr val="3E231A"/>
          </a:solidFill>
          <a:latin typeface="+mn-lt"/>
          <a:ea typeface="+mn-ea"/>
          <a:cs typeface="+mn-cs"/>
          <a:sym typeface="Papyrus"/>
        </a:defRPr>
      </a:lvl6pPr>
      <a:lvl7pPr indent="1371600" algn="ctr" defTabSz="584200">
        <a:defRPr sz="7200">
          <a:solidFill>
            <a:srgbClr val="3E231A"/>
          </a:solidFill>
          <a:latin typeface="+mn-lt"/>
          <a:ea typeface="+mn-ea"/>
          <a:cs typeface="+mn-cs"/>
          <a:sym typeface="Papyrus"/>
        </a:defRPr>
      </a:lvl7pPr>
      <a:lvl8pPr indent="1600200" algn="ctr" defTabSz="584200">
        <a:defRPr sz="7200">
          <a:solidFill>
            <a:srgbClr val="3E231A"/>
          </a:solidFill>
          <a:latin typeface="+mn-lt"/>
          <a:ea typeface="+mn-ea"/>
          <a:cs typeface="+mn-cs"/>
          <a:sym typeface="Papyrus"/>
        </a:defRPr>
      </a:lvl8pPr>
      <a:lvl9pPr indent="1828800" algn="ctr" defTabSz="584200">
        <a:defRPr sz="7200">
          <a:solidFill>
            <a:srgbClr val="3E231A"/>
          </a:solidFill>
          <a:latin typeface="+mn-lt"/>
          <a:ea typeface="+mn-ea"/>
          <a:cs typeface="+mn-cs"/>
          <a:sym typeface="Papyrus"/>
        </a:defRPr>
      </a:lvl9pPr>
    </p:titleStyle>
    <p:bodyStyle>
      <a:lvl1pPr marL="469900" indent="-469900" defTabSz="584200">
        <a:spcBef>
          <a:spcPts val="3000"/>
        </a:spcBef>
        <a:buSzPct val="25000"/>
        <a:buBlip>
          <a:blip r:embed="rId3"/>
        </a:buBlip>
        <a:defRPr sz="3800">
          <a:solidFill>
            <a:srgbClr val="3E231A"/>
          </a:solidFill>
          <a:latin typeface="+mn-lt"/>
          <a:ea typeface="+mn-ea"/>
          <a:cs typeface="+mn-cs"/>
          <a:sym typeface="Papyrus"/>
        </a:defRPr>
      </a:lvl1pPr>
      <a:lvl2pPr marL="939800" indent="-469900" defTabSz="584200">
        <a:spcBef>
          <a:spcPts val="3000"/>
        </a:spcBef>
        <a:buSzPct val="25000"/>
        <a:buBlip>
          <a:blip r:embed="rId3"/>
        </a:buBlip>
        <a:defRPr sz="3800">
          <a:solidFill>
            <a:srgbClr val="3E231A"/>
          </a:solidFill>
          <a:latin typeface="+mn-lt"/>
          <a:ea typeface="+mn-ea"/>
          <a:cs typeface="+mn-cs"/>
          <a:sym typeface="Papyrus"/>
        </a:defRPr>
      </a:lvl2pPr>
      <a:lvl3pPr marL="1409700" indent="-469900" defTabSz="584200">
        <a:spcBef>
          <a:spcPts val="3000"/>
        </a:spcBef>
        <a:buSzPct val="25000"/>
        <a:buBlip>
          <a:blip r:embed="rId3"/>
        </a:buBlip>
        <a:defRPr sz="3800">
          <a:solidFill>
            <a:srgbClr val="3E231A"/>
          </a:solidFill>
          <a:latin typeface="+mn-lt"/>
          <a:ea typeface="+mn-ea"/>
          <a:cs typeface="+mn-cs"/>
          <a:sym typeface="Papyrus"/>
        </a:defRPr>
      </a:lvl3pPr>
      <a:lvl4pPr marL="1879600" indent="-469900" defTabSz="584200">
        <a:spcBef>
          <a:spcPts val="3000"/>
        </a:spcBef>
        <a:buSzPct val="25000"/>
        <a:buBlip>
          <a:blip r:embed="rId3"/>
        </a:buBlip>
        <a:defRPr sz="3800">
          <a:solidFill>
            <a:srgbClr val="3E231A"/>
          </a:solidFill>
          <a:latin typeface="+mn-lt"/>
          <a:ea typeface="+mn-ea"/>
          <a:cs typeface="+mn-cs"/>
          <a:sym typeface="Papyrus"/>
        </a:defRPr>
      </a:lvl4pPr>
      <a:lvl5pPr marL="2349500" indent="-469900" defTabSz="584200">
        <a:spcBef>
          <a:spcPts val="3000"/>
        </a:spcBef>
        <a:buSzPct val="25000"/>
        <a:buBlip>
          <a:blip r:embed="rId3"/>
        </a:buBlip>
        <a:defRPr sz="3800">
          <a:solidFill>
            <a:srgbClr val="3E231A"/>
          </a:solidFill>
          <a:latin typeface="+mn-lt"/>
          <a:ea typeface="+mn-ea"/>
          <a:cs typeface="+mn-cs"/>
          <a:sym typeface="Papyrus"/>
        </a:defRPr>
      </a:lvl5pPr>
      <a:lvl6pPr marL="2819400" indent="-469900" defTabSz="584200">
        <a:spcBef>
          <a:spcPts val="3000"/>
        </a:spcBef>
        <a:buSzPct val="25000"/>
        <a:buBlip>
          <a:blip r:embed="rId3"/>
        </a:buBlip>
        <a:defRPr sz="3800">
          <a:solidFill>
            <a:srgbClr val="3E231A"/>
          </a:solidFill>
          <a:latin typeface="+mn-lt"/>
          <a:ea typeface="+mn-ea"/>
          <a:cs typeface="+mn-cs"/>
          <a:sym typeface="Papyrus"/>
        </a:defRPr>
      </a:lvl6pPr>
      <a:lvl7pPr marL="3289300" indent="-469900" defTabSz="584200">
        <a:spcBef>
          <a:spcPts val="3000"/>
        </a:spcBef>
        <a:buSzPct val="25000"/>
        <a:buBlip>
          <a:blip r:embed="rId3"/>
        </a:buBlip>
        <a:defRPr sz="3800">
          <a:solidFill>
            <a:srgbClr val="3E231A"/>
          </a:solidFill>
          <a:latin typeface="+mn-lt"/>
          <a:ea typeface="+mn-ea"/>
          <a:cs typeface="+mn-cs"/>
          <a:sym typeface="Papyrus"/>
        </a:defRPr>
      </a:lvl7pPr>
      <a:lvl8pPr marL="3759200" indent="-469900" defTabSz="584200">
        <a:spcBef>
          <a:spcPts val="3000"/>
        </a:spcBef>
        <a:buSzPct val="25000"/>
        <a:buBlip>
          <a:blip r:embed="rId3"/>
        </a:buBlip>
        <a:defRPr sz="3800">
          <a:solidFill>
            <a:srgbClr val="3E231A"/>
          </a:solidFill>
          <a:latin typeface="+mn-lt"/>
          <a:ea typeface="+mn-ea"/>
          <a:cs typeface="+mn-cs"/>
          <a:sym typeface="Papyrus"/>
        </a:defRPr>
      </a:lvl8pPr>
      <a:lvl9pPr marL="4229100" indent="-469900" defTabSz="584200">
        <a:spcBef>
          <a:spcPts val="3000"/>
        </a:spcBef>
        <a:buSzPct val="25000"/>
        <a:buBlip>
          <a:blip r:embed="rId3"/>
        </a:buBlip>
        <a:defRPr sz="3800">
          <a:solidFill>
            <a:srgbClr val="3E231A"/>
          </a:solidFill>
          <a:latin typeface="+mn-lt"/>
          <a:ea typeface="+mn-ea"/>
          <a:cs typeface="+mn-cs"/>
          <a:sym typeface="Papyrus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Papyrus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Papyrus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Papyrus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Papyrus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Papyrus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Papyrus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Papyrus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Papyrus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Papyru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18.png"/><Relationship Id="rId4" Type="http://schemas.openxmlformats.org/officeDocument/2006/relationships/image" Target="../media/image1.png"/><Relationship Id="rId5" Type="http://schemas.openxmlformats.org/officeDocument/2006/relationships/image" Target="../media/image4.jpeg"/><Relationship Id="rId6" Type="http://schemas.openxmlformats.org/officeDocument/2006/relationships/image" Target="../media/image19.png"/><Relationship Id="rId7" Type="http://schemas.openxmlformats.org/officeDocument/2006/relationships/hyperlink" Target="http://centros.edu.xunta.es/ceippedroantoniocervino/?q=node/1580" TargetMode="External"/><Relationship Id="rId8" Type="http://schemas.openxmlformats.org/officeDocument/2006/relationships/image" Target="../media/image5.jpeg"/><Relationship Id="rId9" Type="http://schemas.openxmlformats.org/officeDocument/2006/relationships/image" Target="../media/image20.png"/><Relationship Id="rId10" Type="http://schemas.openxmlformats.org/officeDocument/2006/relationships/image" Target="../media/image6.jpeg"/><Relationship Id="rId11" Type="http://schemas.openxmlformats.org/officeDocument/2006/relationships/image" Target="../media/image2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hyperlink" Target="https://drive.google.com/open?id=0B7QFIdgrxRVcbmplTmhLWFN0UEk&amp;authuser=0" TargetMode="Externa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hyperlink" Target="https://drive.google.com/open?id=0B7QFIdgrxRVcbmplTmhLWFN0UEk&amp;authuser=0" TargetMode="Externa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1.png"/><Relationship Id="rId4" Type="http://schemas.openxmlformats.org/officeDocument/2006/relationships/hyperlink" Target="http://centros.edu.xunta.es/ceippedroantoniocervino/?q=taxonomy/term/50" TargetMode="External"/><Relationship Id="rId5" Type="http://schemas.openxmlformats.org/officeDocument/2006/relationships/image" Target="../media/image27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1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.png"/><Relationship Id="rId4" Type="http://schemas.openxmlformats.org/officeDocument/2006/relationships/image" Target="../media/image30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2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2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2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Relationship Id="rId4" Type="http://schemas.openxmlformats.org/officeDocument/2006/relationships/image" Target="../media/image2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Relationship Id="rId3" Type="http://schemas.openxmlformats.org/officeDocument/2006/relationships/image" Target="../media/image1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hyperlink" Target="http://centros.edu.xunta.es/ceippedroantoniocervino/?q=node/2056" TargetMode="External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Relationship Id="rId3" Type="http://schemas.openxmlformats.org/officeDocument/2006/relationships/hyperlink" Target="https://drive.google.com/open?id=0B7QFIdgrxRVcbmplTmhLWFN0UEk&amp;authuser=0" TargetMode="External"/><Relationship Id="rId4" Type="http://schemas.openxmlformats.org/officeDocument/2006/relationships/image" Target="../media/image107.png"/><Relationship Id="rId5" Type="http://schemas.openxmlformats.org/officeDocument/2006/relationships/image" Target="../media/image108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hyperlink" Target="http://centros.edu.xunta.es/ceippedroantoniocervino" TargetMode="External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Relationship Id="rId4" Type="http://schemas.openxmlformats.org/officeDocument/2006/relationships/image" Target="../media/image112.pn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Relationship Id="rId3" Type="http://schemas.openxmlformats.org/officeDocument/2006/relationships/hyperlink" Target="https://drive.google.com/folderview?id=0B7QFIdgrxRVceXN6aTRJQXowNkE&amp;usp=sharing&amp;tid=0B7QFIdgrxRVcQUdzb01YZEdIWkk" TargetMode="External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4.pn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png"/><Relationship Id="rId3" Type="http://schemas.openxmlformats.org/officeDocument/2006/relationships/image" Target="../media/image1.pn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Relationship Id="rId4" Type="http://schemas.openxmlformats.org/officeDocument/2006/relationships/image" Target="../media/image118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hyperlink" Target="http://oscarabilleira.com" TargetMode="External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9.png"/><Relationship Id="rId3" Type="http://schemas.openxmlformats.org/officeDocument/2006/relationships/image" Target="../media/image120.png"/><Relationship Id="rId4" Type="http://schemas.openxmlformats.org/officeDocument/2006/relationships/image" Target="../media/image121.pn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Relationship Id="rId4" Type="http://schemas.openxmlformats.org/officeDocument/2006/relationships/image" Target="../media/image124.pn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5.png"/><Relationship Id="rId3" Type="http://schemas.openxmlformats.org/officeDocument/2006/relationships/image" Target="../media/image126.png"/><Relationship Id="rId4" Type="http://schemas.openxmlformats.org/officeDocument/2006/relationships/image" Target="../media/image127.pn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8.png"/><Relationship Id="rId3" Type="http://schemas.openxmlformats.org/officeDocument/2006/relationships/image" Target="../media/image129.png"/><Relationship Id="rId4" Type="http://schemas.openxmlformats.org/officeDocument/2006/relationships/image" Target="../media/image130.pn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1.png"/><Relationship Id="rId3" Type="http://schemas.openxmlformats.org/officeDocument/2006/relationships/image" Target="../media/image132.png"/><Relationship Id="rId4" Type="http://schemas.openxmlformats.org/officeDocument/2006/relationships/image" Target="../media/image133.png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4.png"/><Relationship Id="rId3" Type="http://schemas.openxmlformats.org/officeDocument/2006/relationships/image" Target="../media/image1.png"/><Relationship Id="rId4" Type="http://schemas.openxmlformats.org/officeDocument/2006/relationships/image" Target="../media/image135.png"/><Relationship Id="rId5" Type="http://schemas.openxmlformats.org/officeDocument/2006/relationships/hyperlink" Target="http://www.recursoseducativos.net/software/revistas/index.php?alto=130&amp;revista=2015_ciencia_ou_ficcion" TargetMode="External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6.png"/><Relationship Id="rId3" Type="http://schemas.openxmlformats.org/officeDocument/2006/relationships/image" Target="../media/image1.png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7.png"/><Relationship Id="rId3" Type="http://schemas.openxmlformats.org/officeDocument/2006/relationships/image" Target="../media/image1.png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8.png"/><Relationship Id="rId3" Type="http://schemas.openxmlformats.org/officeDocument/2006/relationships/image" Target="../media/image139.png"/><Relationship Id="rId4" Type="http://schemas.openxmlformats.org/officeDocument/2006/relationships/image" Target="../media/image140.png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1.png"/><Relationship Id="rId3" Type="http://schemas.openxmlformats.org/officeDocument/2006/relationships/image" Target="../media/image1.png"/><Relationship Id="rId4" Type="http://schemas.openxmlformats.org/officeDocument/2006/relationships/image" Target="../media/image142.png"/><Relationship Id="rId5" Type="http://schemas.openxmlformats.org/officeDocument/2006/relationships/hyperlink" Target="http://www.recursoseducativos.net/software/revistas/index.php?alto=130&amp;revista=2015_ciencia_ou_ficcion" TargetMode="Externa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143.png"/><Relationship Id="rId4" Type="http://schemas.openxmlformats.org/officeDocument/2006/relationships/image" Target="../media/image8.jpeg"/><Relationship Id="rId5" Type="http://schemas.openxmlformats.org/officeDocument/2006/relationships/image" Target="../media/image144.png"/><Relationship Id="rId6" Type="http://schemas.openxmlformats.org/officeDocument/2006/relationships/image" Target="../media/image9.jpeg"/><Relationship Id="rId7" Type="http://schemas.openxmlformats.org/officeDocument/2006/relationships/image" Target="../media/image145.png"/></Relationships>
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6.png"/><Relationship Id="rId3" Type="http://schemas.openxmlformats.org/officeDocument/2006/relationships/image" Target="../media/image1.png"/><Relationship Id="rId4" Type="http://schemas.openxmlformats.org/officeDocument/2006/relationships/image" Target="../media/image147.png"/><Relationship Id="rId5" Type="http://schemas.openxmlformats.org/officeDocument/2006/relationships/hyperlink" Target="http://centros.edu.xunta.es/ceippedroantoniocervino/?q=node/1283" TargetMode="External"/></Relationships>
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jpeg"/><Relationship Id="rId3" Type="http://schemas.openxmlformats.org/officeDocument/2006/relationships/image" Target="../media/image148.png"/><Relationship Id="rId4" Type="http://schemas.openxmlformats.org/officeDocument/2006/relationships/image" Target="../media/image11.jpeg"/><Relationship Id="rId5" Type="http://schemas.openxmlformats.org/officeDocument/2006/relationships/image" Target="../media/image149.png"/><Relationship Id="rId6" Type="http://schemas.openxmlformats.org/officeDocument/2006/relationships/image" Target="../media/image12.jpeg"/><Relationship Id="rId7" Type="http://schemas.openxmlformats.org/officeDocument/2006/relationships/image" Target="../media/image150.png"/><Relationship Id="rId8" Type="http://schemas.openxmlformats.org/officeDocument/2006/relationships/image" Target="../media/image13.jpeg"/><Relationship Id="rId9" Type="http://schemas.openxmlformats.org/officeDocument/2006/relationships/image" Target="../media/image151.png"/></Relationships>
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2.png"/><Relationship Id="rId3" Type="http://schemas.openxmlformats.org/officeDocument/2006/relationships/image" Target="../media/image153.png"/><Relationship Id="rId4" Type="http://schemas.openxmlformats.org/officeDocument/2006/relationships/image" Target="../media/image154.png"/></Relationships>

</file>

<file path=ppt/slides/_rels/slide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5.png"/><Relationship Id="rId3" Type="http://schemas.openxmlformats.org/officeDocument/2006/relationships/image" Target="../media/image1.png"/><Relationship Id="rId4" Type="http://schemas.openxmlformats.org/officeDocument/2006/relationships/hyperlink" Target="http://www.recursoseducativos.net" TargetMode="External"/></Relationships>

</file>

<file path=ppt/slides/_rels/slide7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6.png"/></Relationships>

</file>

<file path=ppt/slides/_rels/slide7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7.png"/><Relationship Id="rId3" Type="http://schemas.openxmlformats.org/officeDocument/2006/relationships/image" Target="../media/image158.png"/></Relationships>

</file>

<file path=ppt/slides/_rels/slide7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9.png"/><Relationship Id="rId3" Type="http://schemas.openxmlformats.org/officeDocument/2006/relationships/hyperlink" Target="mailto:infantilcampolameiro@gmail.com" TargetMode="External"/><Relationship Id="rId4" Type="http://schemas.openxmlformats.org/officeDocument/2006/relationships/image" Target="../media/image160.png"/></Relationships>

</file>

<file path=ppt/slides/_rels/slide7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1.png"/><Relationship Id="rId3" Type="http://schemas.openxmlformats.org/officeDocument/2006/relationships/image" Target="../media/image162.png"/></Relationships>

</file>

<file path=ppt/slides/_rels/slide7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3.png"/><Relationship Id="rId3" Type="http://schemas.openxmlformats.org/officeDocument/2006/relationships/image" Target="../media/image164.png"/><Relationship Id="rId4" Type="http://schemas.openxmlformats.org/officeDocument/2006/relationships/image" Target="../media/image165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8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6.png"/><Relationship Id="rId3" Type="http://schemas.openxmlformats.org/officeDocument/2006/relationships/image" Target="../media/image167.png"/></Relationships>

</file>

<file path=ppt/slides/_rels/slide8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8.png"/><Relationship Id="rId3" Type="http://schemas.openxmlformats.org/officeDocument/2006/relationships/image" Target="../media/image169.png"/></Relationships>

</file>

<file path=ppt/slides/_rels/slide8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eg"/><Relationship Id="rId3" Type="http://schemas.openxmlformats.org/officeDocument/2006/relationships/image" Target="../media/image170.png"/><Relationship Id="rId4" Type="http://schemas.openxmlformats.org/officeDocument/2006/relationships/image" Target="../media/image15.jpeg"/><Relationship Id="rId5" Type="http://schemas.openxmlformats.org/officeDocument/2006/relationships/image" Target="../media/image171.png"/><Relationship Id="rId6" Type="http://schemas.openxmlformats.org/officeDocument/2006/relationships/image" Target="../media/image172.png"/><Relationship Id="rId7" Type="http://schemas.openxmlformats.org/officeDocument/2006/relationships/image" Target="../media/image173.png"/><Relationship Id="rId8" Type="http://schemas.openxmlformats.org/officeDocument/2006/relationships/image" Target="../media/image16.jpeg"/><Relationship Id="rId9" Type="http://schemas.openxmlformats.org/officeDocument/2006/relationships/image" Target="../media/image174.png"/><Relationship Id="rId10" Type="http://schemas.openxmlformats.org/officeDocument/2006/relationships/image" Target="../media/image17.jpeg"/><Relationship Id="rId11" Type="http://schemas.openxmlformats.org/officeDocument/2006/relationships/image" Target="../media/image175.png"/></Relationships>

</file>

<file path=ppt/slides/_rels/slide8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Relationship Id="rId3" Type="http://schemas.openxmlformats.org/officeDocument/2006/relationships/image" Target="../media/image176.png"/><Relationship Id="rId4" Type="http://schemas.openxmlformats.org/officeDocument/2006/relationships/image" Target="../media/image19.jpeg"/><Relationship Id="rId5" Type="http://schemas.openxmlformats.org/officeDocument/2006/relationships/image" Target="../media/image177.png"/><Relationship Id="rId6" Type="http://schemas.openxmlformats.org/officeDocument/2006/relationships/image" Target="../media/image20.jpeg"/><Relationship Id="rId7" Type="http://schemas.openxmlformats.org/officeDocument/2006/relationships/image" Target="../media/image178.png"/><Relationship Id="rId8" Type="http://schemas.openxmlformats.org/officeDocument/2006/relationships/image" Target="../media/image21.jpeg"/><Relationship Id="rId9" Type="http://schemas.openxmlformats.org/officeDocument/2006/relationships/image" Target="../media/image179.png"/><Relationship Id="rId10" Type="http://schemas.openxmlformats.org/officeDocument/2006/relationships/image" Target="../media/image22.jpeg"/><Relationship Id="rId11" Type="http://schemas.openxmlformats.org/officeDocument/2006/relationships/image" Target="../media/image180.png"/></Relationships>

</file>

<file path=ppt/slides/_rels/slide8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png"/><Relationship Id="rId3" Type="http://schemas.openxmlformats.org/officeDocument/2006/relationships/hyperlink" Target="http://centros.edu.xunta.es/ceippedroantoniocervino" TargetMode="External"/></Relationships>

</file>

<file path=ppt/slides/_rels/slide8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2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6507" y="1434125"/>
            <a:ext cx="9855201" cy="5181601"/>
          </a:xfrm>
          <a:prstGeom prst="rect">
            <a:avLst/>
          </a:prstGeom>
        </p:spPr>
      </p:pic>
      <p:sp>
        <p:nvSpPr>
          <p:cNvPr id="81" name="Shape 81"/>
          <p:cNvSpPr/>
          <p:nvPr>
            <p:ph type="title"/>
          </p:nvPr>
        </p:nvSpPr>
        <p:spPr>
          <a:xfrm>
            <a:off x="1778000" y="6934200"/>
            <a:ext cx="9773395" cy="1128862"/>
          </a:xfrm>
          <a:prstGeom prst="rect">
            <a:avLst/>
          </a:prstGeom>
        </p:spPr>
        <p:txBody>
          <a:bodyPr/>
          <a:lstStyle>
            <a:lvl1pPr defTabSz="426466">
              <a:defRPr sz="5256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56">
                <a:solidFill>
                  <a:srgbClr val="3E231A"/>
                </a:solidFill>
              </a:rPr>
              <a:t>Traballando con tarefas e UDIS</a:t>
            </a:r>
          </a:p>
        </p:txBody>
      </p:sp>
      <p:sp>
        <p:nvSpPr>
          <p:cNvPr id="82" name="Shape 82"/>
          <p:cNvSpPr/>
          <p:nvPr/>
        </p:nvSpPr>
        <p:spPr>
          <a:xfrm>
            <a:off x="4334594" y="7842249"/>
            <a:ext cx="404132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3E231A"/>
                </a:solidFill>
              </a:rPr>
              <a:t>Óscar Abilleira Muñiz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54099">
            <a:off x="7336960" y="2588785"/>
            <a:ext cx="4728601" cy="4298527"/>
          </a:xfrm>
          <a:prstGeom prst="rect">
            <a:avLst/>
          </a:prstGeom>
        </p:spPr>
      </p:pic>
      <p:sp>
        <p:nvSpPr>
          <p:cNvPr id="130" name="Shape 13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5675">
              <a:defRPr sz="5615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15">
                <a:solidFill>
                  <a:srgbClr val="3E231A"/>
                </a:solidFill>
              </a:rPr>
              <a:t>Por que un proxecto de traballo?</a:t>
            </a:r>
          </a:p>
        </p:txBody>
      </p:sp>
      <p:sp>
        <p:nvSpPr>
          <p:cNvPr id="131" name="Shape 131"/>
          <p:cNvSpPr/>
          <p:nvPr>
            <p:ph type="body" idx="1"/>
          </p:nvPr>
        </p:nvSpPr>
        <p:spPr>
          <a:xfrm>
            <a:off x="1263650" y="2378393"/>
            <a:ext cx="5756870" cy="6109644"/>
          </a:xfrm>
          <a:prstGeom prst="rect">
            <a:avLst/>
          </a:prstGeom>
        </p:spPr>
        <p:txBody>
          <a:bodyPr/>
          <a:lstStyle/>
          <a:p>
            <a:pPr lvl="0" marL="213613" indent="-213613" defTabSz="338835">
              <a:spcBef>
                <a:spcPts val="16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1740">
                <a:solidFill>
                  <a:srgbClr val="3E231A"/>
                </a:solidFill>
              </a:rPr>
              <a:t>O alumnado é </a:t>
            </a:r>
            <a:r>
              <a:rPr sz="1740" u="sng">
                <a:solidFill>
                  <a:srgbClr val="3E231A"/>
                </a:solidFill>
              </a:rPr>
              <a:t>activo</a:t>
            </a:r>
            <a:r>
              <a:rPr sz="1740">
                <a:solidFill>
                  <a:srgbClr val="3E231A"/>
                </a:solidFill>
              </a:rPr>
              <a:t> durante todo o proceso</a:t>
            </a:r>
            <a:endParaRPr sz="1740">
              <a:solidFill>
                <a:srgbClr val="3E231A"/>
              </a:solidFill>
            </a:endParaRPr>
          </a:p>
          <a:p>
            <a:pPr lvl="0" marL="213613" indent="-213613" defTabSz="338835">
              <a:spcBef>
                <a:spcPts val="16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1740">
                <a:solidFill>
                  <a:srgbClr val="3E231A"/>
                </a:solidFill>
              </a:rPr>
              <a:t>Ó ter unha finalidade clara e real (</a:t>
            </a:r>
            <a:r>
              <a:rPr sz="1740" u="sng">
                <a:solidFill>
                  <a:srgbClr val="3E231A"/>
                </a:solidFill>
              </a:rPr>
              <a:t>son funcionais</a:t>
            </a:r>
            <a:r>
              <a:rPr sz="1740">
                <a:solidFill>
                  <a:srgbClr val="3E231A"/>
                </a:solidFill>
              </a:rPr>
              <a:t>) traballamos o “desempeño” das competencias clave.</a:t>
            </a:r>
            <a:endParaRPr sz="1740">
              <a:solidFill>
                <a:srgbClr val="3E231A"/>
              </a:solidFill>
            </a:endParaRPr>
          </a:p>
          <a:p>
            <a:pPr lvl="0" marL="213613" indent="-213613" defTabSz="338835">
              <a:spcBef>
                <a:spcPts val="16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1740">
                <a:solidFill>
                  <a:srgbClr val="3E231A"/>
                </a:solidFill>
              </a:rPr>
              <a:t>Permite introducir no proxecto (e outras tarefas) os exercicios e actividades que se fan nas aulas, pero nun contexto funcional, real e motivante.</a:t>
            </a:r>
            <a:endParaRPr sz="1740">
              <a:solidFill>
                <a:srgbClr val="3E231A"/>
              </a:solidFill>
            </a:endParaRPr>
          </a:p>
          <a:p>
            <a:pPr lvl="0" marL="213613" indent="-213613" defTabSz="338835">
              <a:spcBef>
                <a:spcPts val="16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1740">
                <a:solidFill>
                  <a:srgbClr val="3E231A"/>
                </a:solidFill>
              </a:rPr>
              <a:t>Fai necesario un </a:t>
            </a:r>
            <a:r>
              <a:rPr sz="1740" u="sng">
                <a:solidFill>
                  <a:srgbClr val="3E231A"/>
                </a:solidFill>
              </a:rPr>
              <a:t>traballo en equipos cooperativos </a:t>
            </a:r>
            <a:r>
              <a:rPr sz="1740">
                <a:solidFill>
                  <a:srgbClr val="3E231A"/>
                </a:solidFill>
              </a:rPr>
              <a:t>e con diferentes </a:t>
            </a:r>
            <a:r>
              <a:rPr sz="1740" u="sng">
                <a:solidFill>
                  <a:srgbClr val="3E231A"/>
                </a:solidFill>
              </a:rPr>
              <a:t>fontes de información</a:t>
            </a:r>
            <a:r>
              <a:rPr sz="1740">
                <a:solidFill>
                  <a:srgbClr val="3E231A"/>
                </a:solidFill>
              </a:rPr>
              <a:t>, de forma funcional.</a:t>
            </a:r>
            <a:endParaRPr sz="1740">
              <a:solidFill>
                <a:srgbClr val="3E231A"/>
              </a:solidFill>
            </a:endParaRPr>
          </a:p>
          <a:p>
            <a:pPr lvl="0" marL="213613" indent="-213613" defTabSz="338835">
              <a:spcBef>
                <a:spcPts val="16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1740">
                <a:solidFill>
                  <a:srgbClr val="3E231A"/>
                </a:solidFill>
              </a:rPr>
              <a:t>Traballamos aspectos do </a:t>
            </a:r>
            <a:r>
              <a:rPr sz="1740" u="sng">
                <a:solidFill>
                  <a:srgbClr val="3E231A"/>
                </a:solidFill>
              </a:rPr>
              <a:t>método científico</a:t>
            </a:r>
            <a:r>
              <a:rPr sz="1740">
                <a:solidFill>
                  <a:srgbClr val="3E231A"/>
                </a:solidFill>
              </a:rPr>
              <a:t>: formular hipóteses, plantexar teses, contrastalas, rexistrar e transmitir o descuberto…</a:t>
            </a:r>
            <a:endParaRPr sz="1740">
              <a:solidFill>
                <a:srgbClr val="3E231A"/>
              </a:solidFill>
            </a:endParaRPr>
          </a:p>
          <a:p>
            <a:pPr lvl="0" marL="213613" indent="-213613" defTabSz="338835">
              <a:spcBef>
                <a:spcPts val="16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1740">
                <a:solidFill>
                  <a:srgbClr val="3E231A"/>
                </a:solidFill>
              </a:rPr>
              <a:t>Son </a:t>
            </a:r>
            <a:r>
              <a:rPr sz="1740" u="sng">
                <a:solidFill>
                  <a:srgbClr val="3E231A"/>
                </a:solidFill>
              </a:rPr>
              <a:t>aprendizaxes significativas</a:t>
            </a:r>
            <a:r>
              <a:rPr sz="1740">
                <a:solidFill>
                  <a:srgbClr val="3E231A"/>
                </a:solidFill>
              </a:rPr>
              <a:t>: partindo dos coñecementos previos e a través do conflicto cognitivo dase lugar á reorganización de ditos esquemas.</a:t>
            </a:r>
          </a:p>
        </p:txBody>
      </p:sp>
    </p:spTree>
  </p:cSld>
  <p:clrMapOvr>
    <a:masterClrMapping/>
  </p:clrMapOvr>
  <p:transition spd="fast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5"/>
          <p:cNvGrpSpPr/>
          <p:nvPr/>
        </p:nvGrpSpPr>
        <p:grpSpPr>
          <a:xfrm rot="520406">
            <a:off x="7271563" y="6488370"/>
            <a:ext cx="2805075" cy="2199056"/>
            <a:chOff x="-88900" y="-50799"/>
            <a:chExt cx="2805074" cy="2199055"/>
          </a:xfrm>
        </p:grpSpPr>
        <p:pic>
          <p:nvPicPr>
            <p:cNvPr id="134" name="DSC00171.jpg"/>
            <p:cNvPicPr/>
            <p:nvPr/>
          </p:nvPicPr>
          <p:blipFill>
            <a:blip r:embed="rId2">
              <a:extLst/>
            </a:blip>
            <a:srcRect l="12500" t="0" r="12500" b="0"/>
            <a:stretch>
              <a:fillRect/>
            </a:stretch>
          </p:blipFill>
          <p:spPr>
            <a:xfrm>
              <a:off x="-1" y="0"/>
              <a:ext cx="2627276" cy="197045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3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88900" y="-50801"/>
              <a:ext cx="2805075" cy="2199057"/>
            </a:xfrm>
            <a:prstGeom prst="rect">
              <a:avLst/>
            </a:prstGeom>
            <a:effectLst/>
          </p:spPr>
        </p:pic>
      </p:grpSp>
      <p:sp>
        <p:nvSpPr>
          <p:cNvPr id="136" name="Shape 1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5976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76">
                <a:solidFill>
                  <a:srgbClr val="3E231A"/>
                </a:solidFill>
              </a:rPr>
              <a:t>Fases do proxecto de traballo:</a:t>
            </a:r>
          </a:p>
        </p:txBody>
      </p:sp>
      <p:sp>
        <p:nvSpPr>
          <p:cNvPr id="137" name="Shape 137"/>
          <p:cNvSpPr/>
          <p:nvPr>
            <p:ph type="body" idx="1"/>
          </p:nvPr>
        </p:nvSpPr>
        <p:spPr>
          <a:xfrm>
            <a:off x="2044700" y="2438400"/>
            <a:ext cx="5016500" cy="5651500"/>
          </a:xfrm>
          <a:prstGeom prst="rect">
            <a:avLst/>
          </a:prstGeom>
        </p:spPr>
        <p:txBody>
          <a:bodyPr/>
          <a:lstStyle/>
          <a:p>
            <a:pPr lvl="0" marL="327991" indent="-327991" defTabSz="315468">
              <a:spcBef>
                <a:spcPts val="1500"/>
              </a:spcBef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2160">
                <a:solidFill>
                  <a:srgbClr val="3E231A"/>
                </a:solidFill>
              </a:rPr>
              <a:t>Eleximos/xorde tema e producto final </a:t>
            </a:r>
            <a:endParaRPr sz="2160">
              <a:solidFill>
                <a:srgbClr val="3E231A"/>
              </a:solidFill>
            </a:endParaRPr>
          </a:p>
          <a:p>
            <a:pPr lvl="0" marL="327991" indent="-327991" defTabSz="315468">
              <a:spcBef>
                <a:spcPts val="1500"/>
              </a:spcBef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2160">
                <a:solidFill>
                  <a:srgbClr val="3E231A"/>
                </a:solidFill>
              </a:rPr>
              <a:t>Que sabemos?</a:t>
            </a:r>
            <a:endParaRPr sz="2160">
              <a:solidFill>
                <a:srgbClr val="3E231A"/>
              </a:solidFill>
            </a:endParaRPr>
          </a:p>
          <a:p>
            <a:pPr lvl="0" marL="327991" indent="-327991" defTabSz="315468">
              <a:spcBef>
                <a:spcPts val="1500"/>
              </a:spcBef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2160">
                <a:solidFill>
                  <a:srgbClr val="3E231A"/>
                </a:solidFill>
              </a:rPr>
              <a:t>Que queremos saber?</a:t>
            </a:r>
            <a:endParaRPr sz="2160">
              <a:solidFill>
                <a:srgbClr val="3E231A"/>
              </a:solidFill>
            </a:endParaRPr>
          </a:p>
          <a:p>
            <a:pPr lvl="0" marL="327991" indent="-327991" defTabSz="315468">
              <a:spcBef>
                <a:spcPts val="1500"/>
              </a:spcBef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2160">
                <a:solidFill>
                  <a:srgbClr val="3E231A"/>
                </a:solidFill>
              </a:rPr>
              <a:t>Onde e como imos buscar?</a:t>
            </a:r>
            <a:endParaRPr sz="2160">
              <a:solidFill>
                <a:srgbClr val="3E231A"/>
              </a:solidFill>
            </a:endParaRPr>
          </a:p>
          <a:p>
            <a:pPr lvl="0" marL="327991" indent="-327991" defTabSz="315468">
              <a:spcBef>
                <a:spcPts val="1500"/>
              </a:spcBef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2160">
                <a:solidFill>
                  <a:srgbClr val="3E231A"/>
                </a:solidFill>
              </a:rPr>
              <a:t>Como nos imos organizar?</a:t>
            </a:r>
            <a:endParaRPr sz="2160">
              <a:solidFill>
                <a:srgbClr val="3E231A"/>
              </a:solidFill>
            </a:endParaRPr>
          </a:p>
          <a:p>
            <a:pPr lvl="0" marL="327991" indent="-327991" defTabSz="315468">
              <a:spcBef>
                <a:spcPts val="1500"/>
              </a:spcBef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2160">
                <a:solidFill>
                  <a:srgbClr val="3E231A"/>
                </a:solidFill>
              </a:rPr>
              <a:t>Investigamos </a:t>
            </a:r>
            <a:endParaRPr sz="2160">
              <a:solidFill>
                <a:srgbClr val="3E231A"/>
              </a:solidFill>
            </a:endParaRPr>
          </a:p>
          <a:p>
            <a:pPr lvl="0" marL="327991" indent="-327991" defTabSz="315468">
              <a:spcBef>
                <a:spcPts val="1500"/>
              </a:spcBef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2160">
                <a:solidFill>
                  <a:srgbClr val="3E231A"/>
                </a:solidFill>
              </a:rPr>
              <a:t>Elaborando o producto final</a:t>
            </a:r>
            <a:endParaRPr sz="2160">
              <a:solidFill>
                <a:srgbClr val="3E231A"/>
              </a:solidFill>
            </a:endParaRPr>
          </a:p>
          <a:p>
            <a:pPr lvl="0" marL="327991" indent="-327991" defTabSz="315468">
              <a:spcBef>
                <a:spcPts val="1500"/>
              </a:spcBef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2160">
                <a:solidFill>
                  <a:srgbClr val="3E231A"/>
                </a:solidFill>
              </a:rPr>
              <a:t>Como llo contamos ó mundo?</a:t>
            </a:r>
            <a:endParaRPr sz="2160">
              <a:solidFill>
                <a:srgbClr val="3E231A"/>
              </a:solidFill>
            </a:endParaRPr>
          </a:p>
          <a:p>
            <a:pPr lvl="0" marL="327991" indent="-327991" defTabSz="315468">
              <a:spcBef>
                <a:spcPts val="1500"/>
              </a:spcBef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2160">
                <a:solidFill>
                  <a:srgbClr val="3E231A"/>
                </a:solidFill>
              </a:rPr>
              <a:t>Descubrimos o que aprendimos</a:t>
            </a:r>
          </a:p>
        </p:txBody>
      </p:sp>
      <p:grpSp>
        <p:nvGrpSpPr>
          <p:cNvPr id="140" name="Group 140"/>
          <p:cNvGrpSpPr/>
          <p:nvPr/>
        </p:nvGrpSpPr>
        <p:grpSpPr>
          <a:xfrm rot="21436838">
            <a:off x="7927675" y="4923232"/>
            <a:ext cx="2610450" cy="2053089"/>
            <a:chOff x="-88899" y="-50800"/>
            <a:chExt cx="2610449" cy="2053087"/>
          </a:xfrm>
        </p:grpSpPr>
        <p:pic>
          <p:nvPicPr>
            <p:cNvPr id="139" name="SAM_2265.jpg"/>
            <p:cNvPicPr/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2432650" cy="182448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8" name="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88901" y="-50801"/>
              <a:ext cx="2610451" cy="2053089"/>
            </a:xfrm>
            <a:prstGeom prst="rect">
              <a:avLst/>
            </a:prstGeom>
            <a:effectLst/>
          </p:spPr>
        </p:pic>
      </p:grpSp>
      <p:sp>
        <p:nvSpPr>
          <p:cNvPr id="141" name="Shape 141"/>
          <p:cNvSpPr/>
          <p:nvPr/>
        </p:nvSpPr>
        <p:spPr>
          <a:xfrm>
            <a:off x="815896" y="8543924"/>
            <a:ext cx="5351273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000" u="sng">
                <a:solidFill>
                  <a:srgbClr val="7D5836"/>
                </a:solidFill>
                <a:latin typeface="Marker Felt"/>
                <a:ea typeface="Marker Felt"/>
                <a:cs typeface="Marker Felt"/>
                <a:sym typeface="Marker Felt"/>
                <a:hlinkClick r:id="rId7" invalidUrl="" action="" tgtFrame="" tooltip="" history="1" highlightClick="0" endSnd="0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2000" u="sng">
                <a:solidFill>
                  <a:srgbClr val="7D5836"/>
                </a:solidFill>
                <a:hlinkClick r:id="rId7" invalidUrl="" action="" tgtFrame="" tooltip="" history="1" highlightClick="0" endSnd="0"/>
              </a:rPr>
              <a:t>Descarga información sobre os proxectos de traballo</a:t>
            </a:r>
          </a:p>
        </p:txBody>
      </p:sp>
      <p:grpSp>
        <p:nvGrpSpPr>
          <p:cNvPr id="144" name="Group 144"/>
          <p:cNvGrpSpPr/>
          <p:nvPr/>
        </p:nvGrpSpPr>
        <p:grpSpPr>
          <a:xfrm rot="819399">
            <a:off x="7780594" y="3518260"/>
            <a:ext cx="2698110" cy="2118833"/>
            <a:chOff x="-88900" y="-50799"/>
            <a:chExt cx="2698109" cy="2118832"/>
          </a:xfrm>
        </p:grpSpPr>
        <p:pic>
          <p:nvPicPr>
            <p:cNvPr id="143" name="DSC05734.jpg"/>
            <p:cNvPicPr/>
            <p:nvPr/>
          </p:nvPicPr>
          <p:blipFill>
            <a:blip r:embed="rId8">
              <a:extLst/>
            </a:blip>
            <a:srcRect l="0" t="0" r="0" b="0"/>
            <a:stretch>
              <a:fillRect/>
            </a:stretch>
          </p:blipFill>
          <p:spPr>
            <a:xfrm>
              <a:off x="0" y="-1"/>
              <a:ext cx="2520310" cy="189023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2" name="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88901" y="-50801"/>
              <a:ext cx="2698111" cy="2118834"/>
            </a:xfrm>
            <a:prstGeom prst="rect">
              <a:avLst/>
            </a:prstGeom>
            <a:effectLst/>
          </p:spPr>
        </p:pic>
      </p:grpSp>
      <p:grpSp>
        <p:nvGrpSpPr>
          <p:cNvPr id="147" name="Group 147"/>
          <p:cNvGrpSpPr/>
          <p:nvPr/>
        </p:nvGrpSpPr>
        <p:grpSpPr>
          <a:xfrm rot="21090789">
            <a:off x="8290383" y="2043786"/>
            <a:ext cx="2592931" cy="2039948"/>
            <a:chOff x="-88900" y="-50799"/>
            <a:chExt cx="2592929" cy="2039947"/>
          </a:xfrm>
        </p:grpSpPr>
        <p:pic>
          <p:nvPicPr>
            <p:cNvPr id="146" name="DSC05555.jpg"/>
            <p:cNvPicPr/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0" y="-1"/>
              <a:ext cx="2415130" cy="181134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5" name="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88900" y="-50800"/>
              <a:ext cx="2592930" cy="203994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fast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3577" y="738794"/>
            <a:ext cx="10213364" cy="6476808"/>
          </a:xfrm>
          <a:prstGeom prst="rect">
            <a:avLst/>
          </a:prstGeom>
        </p:spPr>
      </p:pic>
      <p:sp>
        <p:nvSpPr>
          <p:cNvPr id="150" name="Shape 150"/>
          <p:cNvSpPr/>
          <p:nvPr>
            <p:ph type="title"/>
          </p:nvPr>
        </p:nvSpPr>
        <p:spPr>
          <a:xfrm>
            <a:off x="1270000" y="7283805"/>
            <a:ext cx="10464800" cy="1270001"/>
          </a:xfrm>
          <a:prstGeom prst="rect">
            <a:avLst/>
          </a:prstGeom>
        </p:spPr>
        <p:txBody>
          <a:bodyPr/>
          <a:lstStyle>
            <a:lvl1pPr defTabSz="484886">
              <a:defRPr sz="5976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76">
                <a:solidFill>
                  <a:srgbClr val="3E231A"/>
                </a:solidFill>
              </a:rPr>
              <a:t>Elaboramos a UDI </a:t>
            </a:r>
          </a:p>
        </p:txBody>
      </p:sp>
      <p:sp>
        <p:nvSpPr>
          <p:cNvPr id="151" name="Shape 151"/>
          <p:cNvSpPr/>
          <p:nvPr>
            <p:ph type="body" idx="1"/>
          </p:nvPr>
        </p:nvSpPr>
        <p:spPr>
          <a:xfrm>
            <a:off x="1469082" y="8622010"/>
            <a:ext cx="2832498" cy="516930"/>
          </a:xfrm>
          <a:prstGeom prst="rect">
            <a:avLst/>
          </a:prstGeom>
        </p:spPr>
        <p:txBody>
          <a:bodyPr/>
          <a:lstStyle>
            <a:lvl1pPr defTabSz="344677">
              <a:defRPr sz="1710" u="sng">
                <a:hlinkClick r:id="rId3" invalidUrl="" action="" tgtFrame="" tooltip="" history="1" highlightClick="0" endSnd="0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1710" u="sng">
                <a:solidFill>
                  <a:srgbClr val="3E231A"/>
                </a:solidFill>
                <a:hlinkClick r:id="rId3" invalidUrl="" action="" tgtFrame="" tooltip="" history="1" highlightClick="0" endSnd="0"/>
              </a:rPr>
              <a:t>Podes descargar a UDI aquí</a:t>
            </a:r>
          </a:p>
        </p:txBody>
      </p:sp>
    </p:spTree>
  </p:cSld>
  <p:clrMapOvr>
    <a:masterClrMapping/>
  </p:clrMapOvr>
  <p:transition spd="fast" advClick="1">
    <p:push dir="l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6174" y="738794"/>
            <a:ext cx="10052453" cy="6708394"/>
          </a:xfrm>
          <a:prstGeom prst="rect">
            <a:avLst/>
          </a:prstGeom>
        </p:spPr>
      </p:pic>
      <p:sp>
        <p:nvSpPr>
          <p:cNvPr id="154" name="Shape 154"/>
          <p:cNvSpPr/>
          <p:nvPr>
            <p:ph type="title"/>
          </p:nvPr>
        </p:nvSpPr>
        <p:spPr>
          <a:xfrm>
            <a:off x="1270000" y="7514370"/>
            <a:ext cx="10464800" cy="1270001"/>
          </a:xfrm>
          <a:prstGeom prst="rect">
            <a:avLst/>
          </a:prstGeom>
        </p:spPr>
        <p:txBody>
          <a:bodyPr/>
          <a:lstStyle>
            <a:lvl1pPr defTabSz="484886">
              <a:defRPr sz="5976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76">
                <a:solidFill>
                  <a:srgbClr val="3E231A"/>
                </a:solidFill>
              </a:rPr>
              <a:t>Estructura da tarefa</a:t>
            </a:r>
          </a:p>
        </p:txBody>
      </p:sp>
      <p:sp>
        <p:nvSpPr>
          <p:cNvPr id="155" name="Shape 155"/>
          <p:cNvSpPr/>
          <p:nvPr>
            <p:ph type="body" idx="1"/>
          </p:nvPr>
        </p:nvSpPr>
        <p:spPr>
          <a:xfrm>
            <a:off x="1469082" y="8622010"/>
            <a:ext cx="2832498" cy="516930"/>
          </a:xfrm>
          <a:prstGeom prst="rect">
            <a:avLst/>
          </a:prstGeom>
        </p:spPr>
        <p:txBody>
          <a:bodyPr/>
          <a:lstStyle>
            <a:lvl1pPr defTabSz="344677">
              <a:defRPr sz="1710" u="sng">
                <a:hlinkClick r:id="rId3" invalidUrl="" action="" tgtFrame="" tooltip="" history="1" highlightClick="0" endSnd="0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1710" u="sng">
                <a:solidFill>
                  <a:srgbClr val="3E231A"/>
                </a:solidFill>
                <a:hlinkClick r:id="rId3" invalidUrl="" action="" tgtFrame="" tooltip="" history="1" highlightClick="0" endSnd="0"/>
              </a:rPr>
              <a:t>Podes descargar a UDI aquí</a:t>
            </a:r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5126" y="2267154"/>
            <a:ext cx="10891248" cy="1304778"/>
          </a:xfrm>
          <a:prstGeom prst="rect">
            <a:avLst/>
          </a:prstGeom>
        </p:spPr>
      </p:pic>
      <p:sp>
        <p:nvSpPr>
          <p:cNvPr id="158" name="Shape 158"/>
          <p:cNvSpPr/>
          <p:nvPr/>
        </p:nvSpPr>
        <p:spPr>
          <a:xfrm>
            <a:off x="1213680" y="1136650"/>
            <a:ext cx="10577439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u="sng">
                <a:solidFill>
                  <a:srgbClr val="3E231A"/>
                </a:solidFill>
              </a:rPr>
              <a:t>Actividade 1:</a:t>
            </a:r>
            <a:r>
              <a:rPr sz="3600">
                <a:solidFill>
                  <a:srgbClr val="3E231A"/>
                </a:solidFill>
              </a:rPr>
              <a:t>  Investigamos sobre Chaplin e o cinema</a:t>
            </a:r>
          </a:p>
        </p:txBody>
      </p:sp>
      <p:pic>
        <p:nvPicPr>
          <p:cNvPr id="159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2244" y="4540837"/>
            <a:ext cx="10777012" cy="3780307"/>
          </a:xfrm>
          <a:prstGeom prst="rect">
            <a:avLst/>
          </a:prstGeom>
        </p:spPr>
      </p:pic>
      <p:sp>
        <p:nvSpPr>
          <p:cNvPr id="160" name="Shape 160"/>
          <p:cNvSpPr/>
          <p:nvPr/>
        </p:nvSpPr>
        <p:spPr>
          <a:xfrm>
            <a:off x="4617699" y="3649984"/>
            <a:ext cx="48323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transposición didáctica</a:t>
            </a:r>
          </a:p>
        </p:txBody>
      </p:sp>
      <p:sp>
        <p:nvSpPr>
          <p:cNvPr id="161" name="Shape 161"/>
          <p:cNvSpPr/>
          <p:nvPr/>
        </p:nvSpPr>
        <p:spPr>
          <a:xfrm rot="5460135">
            <a:off x="3907866" y="3764559"/>
            <a:ext cx="580280" cy="585289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3"/>
      <p:bldP build="whole" bldLvl="1" animBg="1" rev="0" advAuto="0" spid="161" grpId="1"/>
      <p:bldP build="whole" bldLvl="1" animBg="1" rev="0" advAuto="0" spid="160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320682">
            <a:off x="7179469" y="2300190"/>
            <a:ext cx="4639579" cy="3818446"/>
          </a:xfrm>
          <a:prstGeom prst="rect">
            <a:avLst/>
          </a:prstGeom>
        </p:spPr>
      </p:pic>
      <p:sp>
        <p:nvSpPr>
          <p:cNvPr id="164" name="Shape 164"/>
          <p:cNvSpPr/>
          <p:nvPr>
            <p:ph type="title"/>
          </p:nvPr>
        </p:nvSpPr>
        <p:spPr>
          <a:xfrm>
            <a:off x="1270000" y="520700"/>
            <a:ext cx="10464800" cy="2108200"/>
          </a:xfrm>
          <a:prstGeom prst="rect">
            <a:avLst/>
          </a:prstGeom>
        </p:spPr>
        <p:txBody>
          <a:bodyPr/>
          <a:lstStyle>
            <a:lvl1pPr defTabSz="566674">
              <a:defRPr sz="6984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984">
                <a:solidFill>
                  <a:srgbClr val="3E231A"/>
                </a:solidFill>
              </a:rPr>
              <a:t>Dando os primeiros pasos</a:t>
            </a:r>
          </a:p>
        </p:txBody>
      </p:sp>
      <p:sp>
        <p:nvSpPr>
          <p:cNvPr id="165" name="Shape 165"/>
          <p:cNvSpPr/>
          <p:nvPr>
            <p:ph type="body" idx="1"/>
          </p:nvPr>
        </p:nvSpPr>
        <p:spPr>
          <a:xfrm>
            <a:off x="1263650" y="2540000"/>
            <a:ext cx="5625654" cy="6197600"/>
          </a:xfrm>
          <a:prstGeom prst="rect">
            <a:avLst/>
          </a:prstGeom>
        </p:spPr>
        <p:txBody>
          <a:bodyPr/>
          <a:lstStyle/>
          <a:p>
            <a:pPr lvl="0" marL="254127" indent="-254127" defTabSz="403097">
              <a:spcBef>
                <a:spcPts val="19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070">
                <a:solidFill>
                  <a:srgbClr val="3E231A"/>
                </a:solidFill>
              </a:rPr>
              <a:t>Facemos xorder o tema a través do visionado de  diferentes fragmentos de películas de Chaplin que colgamos na </a:t>
            </a:r>
            <a:r>
              <a:rPr sz="2070" u="sng">
                <a:solidFill>
                  <a:srgbClr val="3E231A"/>
                </a:solidFill>
                <a:hlinkClick r:id="rId4" invalidUrl="" action="" tgtFrame="" tooltip="" history="1" highlightClick="0" endSnd="0"/>
              </a:rPr>
              <a:t>web do centro</a:t>
            </a:r>
            <a:r>
              <a:rPr sz="2070">
                <a:solidFill>
                  <a:srgbClr val="3E231A"/>
                </a:solidFill>
              </a:rPr>
              <a:t>.</a:t>
            </a:r>
            <a:endParaRPr sz="2070">
              <a:solidFill>
                <a:srgbClr val="3E231A"/>
              </a:solidFill>
            </a:endParaRPr>
          </a:p>
          <a:p>
            <a:pPr lvl="0" marL="254127" indent="-254127" defTabSz="403097">
              <a:spcBef>
                <a:spcPts val="19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070">
                <a:solidFill>
                  <a:srgbClr val="3E231A"/>
                </a:solidFill>
              </a:rPr>
              <a:t>Establecemos diálogos e “xogamos a pensar” sobre as diferentes curtametraxes</a:t>
            </a:r>
            <a:endParaRPr sz="2070">
              <a:solidFill>
                <a:srgbClr val="3E231A"/>
              </a:solidFill>
            </a:endParaRPr>
          </a:p>
          <a:p>
            <a:pPr lvl="0" marL="254127" indent="-254127" defTabSz="403097">
              <a:spcBef>
                <a:spcPts val="19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070">
                <a:solidFill>
                  <a:srgbClr val="3E231A"/>
                </a:solidFill>
              </a:rPr>
              <a:t>“Xorde” por parte do alumnado a idea de “facer unha película”  (</a:t>
            </a:r>
            <a:r>
              <a:rPr sz="2070" u="sng">
                <a:solidFill>
                  <a:srgbClr val="3E231A"/>
                </a:solidFill>
              </a:rPr>
              <a:t>producto final</a:t>
            </a:r>
            <a:r>
              <a:rPr sz="2070">
                <a:solidFill>
                  <a:srgbClr val="3E231A"/>
                </a:solidFill>
              </a:rPr>
              <a:t>) para poder logo ensinarlla ás familias e compañeiros do centro.</a:t>
            </a:r>
            <a:endParaRPr sz="2070">
              <a:solidFill>
                <a:srgbClr val="3E231A"/>
              </a:solidFill>
            </a:endParaRPr>
          </a:p>
          <a:p>
            <a:pPr lvl="0" marL="254127" indent="-254127" defTabSz="403097">
              <a:spcBef>
                <a:spcPts val="19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070">
                <a:solidFill>
                  <a:srgbClr val="3E231A"/>
                </a:solidFill>
              </a:rPr>
              <a:t>Acordamos que antes teremos que “descubrir cousas” sobre Chaplin e sobre o proceso de rodaxe dunha peliucla.</a:t>
            </a:r>
          </a:p>
        </p:txBody>
      </p:sp>
      <p:pic>
        <p:nvPicPr>
          <p:cNvPr id="166" name="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21119883">
            <a:off x="6958187" y="5081196"/>
            <a:ext cx="4412331" cy="3384655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74715">
            <a:off x="6197270" y="2905836"/>
            <a:ext cx="5776892" cy="4609057"/>
          </a:xfrm>
          <a:prstGeom prst="rect">
            <a:avLst/>
          </a:prstGeom>
        </p:spPr>
      </p:pic>
      <p:sp>
        <p:nvSpPr>
          <p:cNvPr id="169" name="Shape 169"/>
          <p:cNvSpPr/>
          <p:nvPr>
            <p:ph type="title"/>
          </p:nvPr>
        </p:nvSpPr>
        <p:spPr>
          <a:xfrm>
            <a:off x="1270000" y="874836"/>
            <a:ext cx="10464801" cy="1628528"/>
          </a:xfrm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>
                <a:solidFill>
                  <a:srgbClr val="3E231A"/>
                </a:solidFill>
              </a:rPr>
              <a:t>Comezamos a investigación</a:t>
            </a:r>
          </a:p>
        </p:txBody>
      </p:sp>
      <p:sp>
        <p:nvSpPr>
          <p:cNvPr id="170" name="Shape 170"/>
          <p:cNvSpPr/>
          <p:nvPr>
            <p:ph type="body" idx="1"/>
          </p:nvPr>
        </p:nvSpPr>
        <p:spPr>
          <a:xfrm>
            <a:off x="1263650" y="2384614"/>
            <a:ext cx="5461943" cy="5651501"/>
          </a:xfrm>
          <a:prstGeom prst="rect">
            <a:avLst/>
          </a:prstGeom>
        </p:spPr>
        <p:txBody>
          <a:bodyPr/>
          <a:lstStyle/>
          <a:p>
            <a:pPr lvl="0" marL="353568" indent="-353568" defTabSz="560831">
              <a:spcBef>
                <a:spcPts val="26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80">
                <a:solidFill>
                  <a:srgbClr val="3E231A"/>
                </a:solidFill>
              </a:rPr>
              <a:t>Creamos un mural para a investigacion no que plasmamos:</a:t>
            </a:r>
            <a:endParaRPr sz="2880">
              <a:solidFill>
                <a:srgbClr val="3E231A"/>
              </a:solidFill>
            </a:endParaRPr>
          </a:p>
          <a:p>
            <a:pPr lvl="2" marL="1060703" indent="-353568" defTabSz="560831">
              <a:spcBef>
                <a:spcPts val="26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80">
                <a:solidFill>
                  <a:srgbClr val="3E231A"/>
                </a:solidFill>
              </a:rPr>
              <a:t>o producto final </a:t>
            </a:r>
            <a:endParaRPr sz="2880">
              <a:solidFill>
                <a:srgbClr val="3E231A"/>
              </a:solidFill>
            </a:endParaRPr>
          </a:p>
          <a:p>
            <a:pPr lvl="2" marL="1060703" indent="-353568" defTabSz="560831">
              <a:spcBef>
                <a:spcPts val="26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80">
                <a:solidFill>
                  <a:srgbClr val="3E231A"/>
                </a:solidFill>
              </a:rPr>
              <a:t>as diferentes fases do proxecto</a:t>
            </a:r>
            <a:endParaRPr sz="2880">
              <a:solidFill>
                <a:srgbClr val="3E231A"/>
              </a:solidFill>
            </a:endParaRPr>
          </a:p>
          <a:p>
            <a:pPr lvl="2" marL="1060703" indent="-353568" defTabSz="560831">
              <a:spcBef>
                <a:spcPts val="26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80">
                <a:solidFill>
                  <a:srgbClr val="3E231A"/>
                </a:solidFill>
              </a:rPr>
              <a:t>os resultados da investigación</a:t>
            </a:r>
          </a:p>
        </p:txBody>
      </p:sp>
    </p:spTree>
  </p:cSld>
  <p:clrMapOvr>
    <a:masterClrMapping/>
  </p:clrMapOvr>
  <p:transition spd="fast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412485">
            <a:off x="7781790" y="1229035"/>
            <a:ext cx="4224855" cy="4025901"/>
          </a:xfrm>
          <a:prstGeom prst="rect">
            <a:avLst/>
          </a:prstGeom>
        </p:spPr>
      </p:pic>
      <p:sp>
        <p:nvSpPr>
          <p:cNvPr id="173" name="Shape 173"/>
          <p:cNvSpPr/>
          <p:nvPr>
            <p:ph type="title"/>
          </p:nvPr>
        </p:nvSpPr>
        <p:spPr>
          <a:xfrm>
            <a:off x="1219200" y="660400"/>
            <a:ext cx="6392218" cy="2311053"/>
          </a:xfrm>
          <a:prstGeom prst="rect">
            <a:avLst/>
          </a:prstGeom>
        </p:spPr>
        <p:txBody>
          <a:bodyPr/>
          <a:lstStyle/>
          <a:p>
            <a:pPr lvl="0" defTabSz="397256">
              <a:defRPr sz="1800">
                <a:solidFill>
                  <a:srgbClr val="000000"/>
                </a:solidFill>
              </a:defRPr>
            </a:pPr>
            <a:r>
              <a:rPr sz="4896">
                <a:solidFill>
                  <a:srgbClr val="3E231A"/>
                </a:solidFill>
              </a:rPr>
              <a:t>Que sabemos?</a:t>
            </a:r>
            <a:endParaRPr sz="4896">
              <a:solidFill>
                <a:srgbClr val="3E231A"/>
              </a:solidFill>
            </a:endParaRPr>
          </a:p>
          <a:p>
            <a:pPr lvl="0" defTabSz="397256">
              <a:defRPr sz="1800">
                <a:solidFill>
                  <a:srgbClr val="000000"/>
                </a:solidFill>
              </a:defRPr>
            </a:pPr>
            <a:r>
              <a:rPr sz="4896">
                <a:solidFill>
                  <a:srgbClr val="3E231A"/>
                </a:solidFill>
              </a:rPr>
              <a:t> Que queremos saber?</a:t>
            </a:r>
          </a:p>
        </p:txBody>
      </p:sp>
      <p:sp>
        <p:nvSpPr>
          <p:cNvPr id="174" name="Shape 174"/>
          <p:cNvSpPr/>
          <p:nvPr>
            <p:ph type="body" idx="1"/>
          </p:nvPr>
        </p:nvSpPr>
        <p:spPr>
          <a:xfrm>
            <a:off x="1758950" y="2952750"/>
            <a:ext cx="5016500" cy="56515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E231A"/>
                </a:solidFill>
              </a:rPr>
              <a:t>A través de diálogos xorden as ideas previas que imos anotando no mural.</a:t>
            </a:r>
            <a:endParaRPr sz="3000">
              <a:solidFill>
                <a:srgbClr val="3E231A"/>
              </a:solidFill>
            </a:endParaRP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E231A"/>
                </a:solidFill>
              </a:rPr>
              <a:t>A partir das ideas previas e do diálogo xorden as preguntas concretas do que queremos descubrir </a:t>
            </a:r>
          </a:p>
        </p:txBody>
      </p:sp>
      <p:pic>
        <p:nvPicPr>
          <p:cNvPr id="175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21119883">
            <a:off x="7315430" y="4576658"/>
            <a:ext cx="4711235" cy="3591333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/>
        </p:nvSpPr>
        <p:spPr>
          <a:xfrm>
            <a:off x="3313847" y="560876"/>
            <a:ext cx="6993088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6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800">
                <a:solidFill>
                  <a:srgbClr val="3E231A"/>
                </a:solidFill>
              </a:rPr>
              <a:t>Onde buscamos?</a:t>
            </a:r>
          </a:p>
        </p:txBody>
      </p:sp>
      <p:sp>
        <p:nvSpPr>
          <p:cNvPr id="178" name="Shape 178"/>
          <p:cNvSpPr/>
          <p:nvPr/>
        </p:nvSpPr>
        <p:spPr>
          <a:xfrm>
            <a:off x="1012086" y="1989710"/>
            <a:ext cx="4400536" cy="242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2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3E231A"/>
                </a:solidFill>
              </a:rPr>
              <a:t>Imos anotando no mural as distintas fontes de información que coñecen e que poderemos empregar, argumentando de que xeito</a:t>
            </a:r>
          </a:p>
        </p:txBody>
      </p:sp>
      <p:pic>
        <p:nvPicPr>
          <p:cNvPr id="179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0910394">
            <a:off x="1132465" y="4394306"/>
            <a:ext cx="5538669" cy="4182577"/>
          </a:xfrm>
          <a:prstGeom prst="rect">
            <a:avLst/>
          </a:prstGeom>
        </p:spPr>
      </p:pic>
      <p:sp>
        <p:nvSpPr>
          <p:cNvPr id="180" name="Shape 180"/>
          <p:cNvSpPr/>
          <p:nvPr/>
        </p:nvSpPr>
        <p:spPr>
          <a:xfrm>
            <a:off x="7126752" y="6941700"/>
            <a:ext cx="5534931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E231A"/>
                </a:solidFill>
              </a:rPr>
              <a:t>Escribimos unha carta ás familias pedindo información</a:t>
            </a:r>
          </a:p>
        </p:txBody>
      </p:sp>
      <p:pic>
        <p:nvPicPr>
          <p:cNvPr id="181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83414">
            <a:off x="5939705" y="1980700"/>
            <a:ext cx="6013189" cy="4538468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/>
        </p:nvSpPr>
        <p:spPr>
          <a:xfrm>
            <a:off x="1672341" y="548176"/>
            <a:ext cx="9101721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5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00">
                <a:solidFill>
                  <a:srgbClr val="3E231A"/>
                </a:solidFill>
              </a:rPr>
              <a:t>Organizando a información</a:t>
            </a:r>
          </a:p>
        </p:txBody>
      </p:sp>
      <p:pic>
        <p:nvPicPr>
          <p:cNvPr id="18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83414">
            <a:off x="6210632" y="1941338"/>
            <a:ext cx="5847119" cy="4413916"/>
          </a:xfrm>
          <a:prstGeom prst="rect">
            <a:avLst/>
          </a:prstGeom>
        </p:spPr>
      </p:pic>
      <p:sp>
        <p:nvSpPr>
          <p:cNvPr id="185" name="Shape 185"/>
          <p:cNvSpPr/>
          <p:nvPr/>
        </p:nvSpPr>
        <p:spPr>
          <a:xfrm>
            <a:off x="948586" y="1869060"/>
            <a:ext cx="5449724" cy="248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2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3E231A"/>
                </a:solidFill>
              </a:rPr>
              <a:t>Toda a información que imos traendo, conseguindo ou atopando, organizámola no recanto da investigación, onde está sempre dispoñible.</a:t>
            </a:r>
          </a:p>
        </p:txBody>
      </p:sp>
      <p:pic>
        <p:nvPicPr>
          <p:cNvPr id="186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1209225">
            <a:off x="1500717" y="4088821"/>
            <a:ext cx="5057861" cy="4829121"/>
          </a:xfrm>
          <a:prstGeom prst="rect">
            <a:avLst/>
          </a:prstGeom>
        </p:spPr>
      </p:pic>
      <p:sp>
        <p:nvSpPr>
          <p:cNvPr id="187" name="Shape 187"/>
          <p:cNvSpPr/>
          <p:nvPr/>
        </p:nvSpPr>
        <p:spPr>
          <a:xfrm>
            <a:off x="6957782" y="6740950"/>
            <a:ext cx="5534931" cy="171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2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3E231A"/>
                </a:solidFill>
              </a:rPr>
              <a:t>No recanto de infantil da web tamén existe un apartado para os vídeos e imaxes de información.</a:t>
            </a:r>
          </a:p>
        </p:txBody>
      </p:sp>
    </p:spTree>
  </p:cSld>
  <p:clrMapOvr>
    <a:masterClrMapping/>
  </p:clrMapOvr>
  <p:transition spd="fast" advClick="1">
    <p:push dir="l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340106">
            <a:off x="6827861" y="1741876"/>
            <a:ext cx="4895546" cy="4922691"/>
          </a:xfrm>
          <a:prstGeom prst="rect">
            <a:avLst/>
          </a:prstGeom>
        </p:spPr>
      </p:pic>
      <p:sp>
        <p:nvSpPr>
          <p:cNvPr id="85" name="Shape 85"/>
          <p:cNvSpPr/>
          <p:nvPr>
            <p:ph type="title"/>
          </p:nvPr>
        </p:nvSpPr>
        <p:spPr>
          <a:xfrm>
            <a:off x="939800" y="1790700"/>
            <a:ext cx="4660057" cy="1091804"/>
          </a:xfrm>
          <a:prstGeom prst="rect">
            <a:avLst/>
          </a:prstGeom>
        </p:spPr>
        <p:txBody>
          <a:bodyPr/>
          <a:lstStyle>
            <a:lvl1pPr defTabSz="408940">
              <a:defRPr sz="504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40">
                <a:solidFill>
                  <a:srgbClr val="3E231A"/>
                </a:solidFill>
              </a:rPr>
              <a:t>O meu centro</a:t>
            </a:r>
          </a:p>
        </p:txBody>
      </p:sp>
      <p:sp>
        <p:nvSpPr>
          <p:cNvPr id="86" name="Shape 86"/>
          <p:cNvSpPr/>
          <p:nvPr>
            <p:ph type="body" idx="1"/>
          </p:nvPr>
        </p:nvSpPr>
        <p:spPr>
          <a:xfrm>
            <a:off x="1060053" y="3097361"/>
            <a:ext cx="4862960" cy="3558878"/>
          </a:xfrm>
          <a:prstGeom prst="rect">
            <a:avLst/>
          </a:prstGeom>
        </p:spPr>
        <p:txBody>
          <a:bodyPr/>
          <a:lstStyle/>
          <a:p>
            <a:pPr lvl="0" algn="l" defTabSz="473201">
              <a:defRPr sz="1800">
                <a:solidFill>
                  <a:srgbClr val="000000"/>
                </a:solidFill>
              </a:defRPr>
            </a:pPr>
            <a:r>
              <a:rPr sz="2916">
                <a:solidFill>
                  <a:srgbClr val="3E231A"/>
                </a:solidFill>
              </a:rPr>
              <a:t>- Centro de entorno rural</a:t>
            </a:r>
            <a:endParaRPr sz="2916">
              <a:solidFill>
                <a:srgbClr val="3E231A"/>
              </a:solidFill>
            </a:endParaRPr>
          </a:p>
          <a:p>
            <a:pPr lvl="0" algn="l" defTabSz="473201">
              <a:defRPr sz="1800">
                <a:solidFill>
                  <a:srgbClr val="000000"/>
                </a:solidFill>
              </a:defRPr>
            </a:pPr>
            <a:r>
              <a:rPr sz="2916">
                <a:solidFill>
                  <a:srgbClr val="3E231A"/>
                </a:solidFill>
              </a:rPr>
              <a:t>- 102 alumnos</a:t>
            </a:r>
            <a:endParaRPr sz="2916">
              <a:solidFill>
                <a:srgbClr val="3E231A"/>
              </a:solidFill>
            </a:endParaRPr>
          </a:p>
          <a:p>
            <a:pPr lvl="0" algn="l" defTabSz="473201">
              <a:defRPr sz="1800">
                <a:solidFill>
                  <a:srgbClr val="000000"/>
                </a:solidFill>
              </a:defRPr>
            </a:pPr>
            <a:r>
              <a:rPr sz="2916">
                <a:solidFill>
                  <a:srgbClr val="3E231A"/>
                </a:solidFill>
              </a:rPr>
              <a:t>- 2 unidades de educación infantil e 6 de primaria</a:t>
            </a:r>
            <a:endParaRPr sz="2916">
              <a:solidFill>
                <a:srgbClr val="3E231A"/>
              </a:solidFill>
            </a:endParaRPr>
          </a:p>
          <a:p>
            <a:pPr lvl="0" algn="l" defTabSz="473201">
              <a:defRPr sz="1800">
                <a:solidFill>
                  <a:srgbClr val="000000"/>
                </a:solidFill>
              </a:defRPr>
            </a:pPr>
            <a:r>
              <a:rPr sz="2916">
                <a:solidFill>
                  <a:srgbClr val="3E231A"/>
                </a:solidFill>
              </a:rPr>
              <a:t>- Claustro de 13 mestres, dos cales 2 somos de infantil</a:t>
            </a:r>
          </a:p>
        </p:txBody>
      </p:sp>
      <p:sp>
        <p:nvSpPr>
          <p:cNvPr id="87" name="Shape 87"/>
          <p:cNvSpPr/>
          <p:nvPr/>
        </p:nvSpPr>
        <p:spPr>
          <a:xfrm rot="265638">
            <a:off x="7368794" y="6743699"/>
            <a:ext cx="349961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04A37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rPr>
              <a:t>C.E.I.P. Pedro Antonio Cerviño</a:t>
            </a:r>
            <a:endParaRPr sz="2000">
              <a:solidFill>
                <a:srgbClr val="704A37"/>
              </a:solidFill>
              <a:latin typeface="Bradley Hand ITC TT-Bold"/>
              <a:ea typeface="Bradley Hand ITC TT-Bold"/>
              <a:cs typeface="Bradley Hand ITC TT-Bold"/>
              <a:sym typeface="Bradley Hand ITC TT-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04A37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rPr>
              <a:t>Campo Lameiro - Pontevedra</a:t>
            </a:r>
          </a:p>
        </p:txBody>
      </p:sp>
    </p:spTree>
  </p:cSld>
  <p:clrMapOvr>
    <a:masterClrMapping/>
  </p:clrMapOvr>
  <p:transition spd="fast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8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type="title"/>
          </p:nvPr>
        </p:nvSpPr>
        <p:spPr>
          <a:xfrm>
            <a:off x="1270000" y="292100"/>
            <a:ext cx="10464800" cy="2108200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3E231A"/>
                </a:solidFill>
              </a:rPr>
              <a:t>Como nos organizamos?</a:t>
            </a:r>
          </a:p>
        </p:txBody>
      </p:sp>
      <p:sp>
        <p:nvSpPr>
          <p:cNvPr id="190" name="Shape 190"/>
          <p:cNvSpPr/>
          <p:nvPr>
            <p:ph type="body" idx="1"/>
          </p:nvPr>
        </p:nvSpPr>
        <p:spPr>
          <a:xfrm>
            <a:off x="1168400" y="2051050"/>
            <a:ext cx="5016500" cy="5651500"/>
          </a:xfrm>
          <a:prstGeom prst="rect">
            <a:avLst/>
          </a:prstGeom>
        </p:spPr>
        <p:txBody>
          <a:bodyPr/>
          <a:lstStyle/>
          <a:p>
            <a:pPr lvl="0" marL="276225" indent="-276225" defTabSz="438150">
              <a:spcBef>
                <a:spcPts val="2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3E231A"/>
                </a:solidFill>
              </a:rPr>
              <a:t>Para cada proxecto cambiamos os nosos equipos cooperativos, de xeito que poden cambiar dúas ou tres veces no curso.</a:t>
            </a:r>
            <a:endParaRPr sz="2250">
              <a:solidFill>
                <a:srgbClr val="3E231A"/>
              </a:solidFill>
            </a:endParaRPr>
          </a:p>
          <a:p>
            <a:pPr lvl="0" marL="276225" indent="-276225" defTabSz="438150">
              <a:spcBef>
                <a:spcPts val="2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3E231A"/>
                </a:solidFill>
              </a:rPr>
              <a:t>Para cada actividade ou exercicio dentro do proxecto distribúese o traballo entre os diferentes equipos.</a:t>
            </a:r>
            <a:endParaRPr sz="2250">
              <a:solidFill>
                <a:srgbClr val="3E231A"/>
              </a:solidFill>
            </a:endParaRPr>
          </a:p>
          <a:p>
            <a:pPr lvl="0" marL="276225" indent="-276225" defTabSz="438150">
              <a:spcBef>
                <a:spcPts val="2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3E231A"/>
                </a:solidFill>
              </a:rPr>
              <a:t>Cada equipo leva a cabo, cando remata cada proposta, unha autoavaliación figuro-analóxica do seu funcionamento como equipo.</a:t>
            </a:r>
          </a:p>
        </p:txBody>
      </p:sp>
      <p:pic>
        <p:nvPicPr>
          <p:cNvPr id="191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570187">
            <a:off x="7154478" y="4181559"/>
            <a:ext cx="4893920" cy="4276341"/>
          </a:xfrm>
          <a:prstGeom prst="rect">
            <a:avLst/>
          </a:prstGeom>
        </p:spPr>
      </p:pic>
      <p:pic>
        <p:nvPicPr>
          <p:cNvPr id="192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21174774">
            <a:off x="6342714" y="1919770"/>
            <a:ext cx="4748761" cy="3422831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type="title"/>
          </p:nvPr>
        </p:nvSpPr>
        <p:spPr>
          <a:xfrm>
            <a:off x="1270000" y="292100"/>
            <a:ext cx="10464800" cy="2108200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3E231A"/>
                </a:solidFill>
              </a:rPr>
              <a:t>Buscamos respostas</a:t>
            </a:r>
          </a:p>
        </p:txBody>
      </p:sp>
      <p:sp>
        <p:nvSpPr>
          <p:cNvPr id="195" name="Shape 195"/>
          <p:cNvSpPr/>
          <p:nvPr>
            <p:ph type="body" idx="1"/>
          </p:nvPr>
        </p:nvSpPr>
        <p:spPr>
          <a:xfrm>
            <a:off x="893465" y="1822450"/>
            <a:ext cx="5867152" cy="7110760"/>
          </a:xfrm>
          <a:prstGeom prst="rect">
            <a:avLst/>
          </a:prstGeom>
        </p:spPr>
        <p:txBody>
          <a:bodyPr/>
          <a:lstStyle/>
          <a:p>
            <a:pPr lvl="0" marL="290956" indent="-290956" defTabSz="461518">
              <a:spcBef>
                <a:spcPts val="22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370">
                <a:solidFill>
                  <a:srgbClr val="3E231A"/>
                </a:solidFill>
              </a:rPr>
              <a:t>Cada equipo responsabilizouse de buscar a resposta a unha das preguntas.</a:t>
            </a:r>
            <a:endParaRPr sz="2370">
              <a:solidFill>
                <a:srgbClr val="3E231A"/>
              </a:solidFill>
            </a:endParaRPr>
          </a:p>
          <a:p>
            <a:pPr lvl="0" marL="290956" indent="-290956" defTabSz="461518">
              <a:spcBef>
                <a:spcPts val="22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370">
                <a:solidFill>
                  <a:srgbClr val="3E231A"/>
                </a:solidFill>
              </a:rPr>
              <a:t>Acordan detro do equipo con que fontes de información traballaran.</a:t>
            </a:r>
            <a:endParaRPr sz="2370">
              <a:solidFill>
                <a:srgbClr val="3E231A"/>
              </a:solidFill>
            </a:endParaRPr>
          </a:p>
          <a:p>
            <a:pPr lvl="0" marL="290956" indent="-290956" defTabSz="461518">
              <a:spcBef>
                <a:spcPts val="22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370">
                <a:solidFill>
                  <a:srgbClr val="3E231A"/>
                </a:solidFill>
              </a:rPr>
              <a:t>Plasman a resposta no mural do xeito que consideren máis claro par que todos o entendan.</a:t>
            </a:r>
            <a:endParaRPr sz="2370">
              <a:solidFill>
                <a:srgbClr val="3E231A"/>
              </a:solidFill>
            </a:endParaRPr>
          </a:p>
          <a:p>
            <a:pPr lvl="0" marL="290956" indent="-290956" defTabSz="461518">
              <a:spcBef>
                <a:spcPts val="22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370">
                <a:solidFill>
                  <a:srgbClr val="3E231A"/>
                </a:solidFill>
              </a:rPr>
              <a:t>Empregamos moito os vídeos e imaxes ou textos lidos por competentes lectores</a:t>
            </a:r>
            <a:endParaRPr sz="2370">
              <a:solidFill>
                <a:srgbClr val="3E231A"/>
              </a:solidFill>
            </a:endParaRPr>
          </a:p>
          <a:p>
            <a:pPr lvl="0" marL="290956" indent="-290956" defTabSz="461518">
              <a:spcBef>
                <a:spcPts val="22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370">
                <a:solidFill>
                  <a:srgbClr val="3E231A"/>
                </a:solidFill>
              </a:rPr>
              <a:t>Algunas preguntas se investigan en gran grupo.</a:t>
            </a:r>
          </a:p>
        </p:txBody>
      </p:sp>
      <p:pic>
        <p:nvPicPr>
          <p:cNvPr id="196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570187">
            <a:off x="7427728" y="4264440"/>
            <a:ext cx="4649467" cy="4063473"/>
          </a:xfrm>
          <a:prstGeom prst="rect">
            <a:avLst/>
          </a:prstGeom>
        </p:spPr>
      </p:pic>
      <p:pic>
        <p:nvPicPr>
          <p:cNvPr id="197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21174774">
            <a:off x="6858519" y="2008670"/>
            <a:ext cx="4748761" cy="3422831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215524">
            <a:off x="1055112" y="2020872"/>
            <a:ext cx="6029042" cy="4550357"/>
          </a:xfrm>
          <a:prstGeom prst="rect">
            <a:avLst/>
          </a:prstGeom>
        </p:spPr>
      </p:pic>
      <p:sp>
        <p:nvSpPr>
          <p:cNvPr id="200" name="Shape 200"/>
          <p:cNvSpPr/>
          <p:nvPr/>
        </p:nvSpPr>
        <p:spPr>
          <a:xfrm>
            <a:off x="356661" y="579926"/>
            <a:ext cx="1264736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5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00">
                <a:solidFill>
                  <a:srgbClr val="3E231A"/>
                </a:solidFill>
              </a:rPr>
              <a:t>Compartindo descubrimentos</a:t>
            </a:r>
          </a:p>
        </p:txBody>
      </p:sp>
      <p:sp>
        <p:nvSpPr>
          <p:cNvPr id="201" name="Shape 201"/>
          <p:cNvSpPr/>
          <p:nvPr/>
        </p:nvSpPr>
        <p:spPr>
          <a:xfrm>
            <a:off x="1022669" y="7264165"/>
            <a:ext cx="10959462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3E231A"/>
                </a:solidFill>
              </a:rPr>
              <a:t>Cada equipo, unha vez rematada a súa investigación, transmítenlle ós restantes compañeiros/as as respostas que atoparon á pregunta que decidiron investigar. Respostando ás preguntas que se lles faga.</a:t>
            </a:r>
          </a:p>
        </p:txBody>
      </p:sp>
      <p:pic>
        <p:nvPicPr>
          <p:cNvPr id="202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376071">
            <a:off x="5959211" y="2435534"/>
            <a:ext cx="5990527" cy="4521471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215524">
            <a:off x="1055112" y="2020872"/>
            <a:ext cx="6029042" cy="4550357"/>
          </a:xfrm>
          <a:prstGeom prst="rect">
            <a:avLst/>
          </a:prstGeom>
        </p:spPr>
      </p:pic>
      <p:sp>
        <p:nvSpPr>
          <p:cNvPr id="205" name="Shape 205"/>
          <p:cNvSpPr/>
          <p:nvPr/>
        </p:nvSpPr>
        <p:spPr>
          <a:xfrm>
            <a:off x="356661" y="579926"/>
            <a:ext cx="1264736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5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00">
                <a:solidFill>
                  <a:srgbClr val="3E231A"/>
                </a:solidFill>
              </a:rPr>
              <a:t>Como se fai unha película?</a:t>
            </a:r>
          </a:p>
        </p:txBody>
      </p:sp>
      <p:sp>
        <p:nvSpPr>
          <p:cNvPr id="206" name="Shape 206"/>
          <p:cNvSpPr/>
          <p:nvPr/>
        </p:nvSpPr>
        <p:spPr>
          <a:xfrm>
            <a:off x="1022669" y="7264165"/>
            <a:ext cx="10959462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3E231A"/>
                </a:solidFill>
              </a:rPr>
              <a:t>Unha das preguntas, traballadas en gran grupo, foi a determinación de “como se fai unha película”, para o que partindo da información fomos escribindo unha listaxes das persoas e equipos necesarios, coñecendo cal sería a súa función.</a:t>
            </a:r>
          </a:p>
        </p:txBody>
      </p:sp>
      <p:pic>
        <p:nvPicPr>
          <p:cNvPr id="207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376071">
            <a:off x="5959211" y="2435535"/>
            <a:ext cx="5990527" cy="4521470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>
            <a:off x="948419" y="802176"/>
            <a:ext cx="10834143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spcBef>
                <a:spcPts val="3000"/>
              </a:spcBef>
              <a:defRPr sz="3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3E231A"/>
                </a:solidFill>
              </a:rPr>
              <a:t>Usando as TIC para buscar imaxes do equipo de rodaxe</a:t>
            </a:r>
          </a:p>
        </p:txBody>
      </p:sp>
      <p:pic>
        <p:nvPicPr>
          <p:cNvPr id="210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83414">
            <a:off x="6092896" y="1742625"/>
            <a:ext cx="5599057" cy="4227868"/>
          </a:xfrm>
          <a:prstGeom prst="rect">
            <a:avLst/>
          </a:prstGeom>
        </p:spPr>
      </p:pic>
      <p:sp>
        <p:nvSpPr>
          <p:cNvPr id="211" name="Shape 211"/>
          <p:cNvSpPr/>
          <p:nvPr/>
        </p:nvSpPr>
        <p:spPr>
          <a:xfrm>
            <a:off x="1037486" y="1957960"/>
            <a:ext cx="5113228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defRPr sz="2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3E231A"/>
                </a:solidFill>
              </a:rPr>
              <a:t>Para plasmalo no mural, buscamos de forma simultánea empregando as TIC, imaxes dos integrantes dun equipo de rodaxe.</a:t>
            </a:r>
          </a:p>
        </p:txBody>
      </p:sp>
      <p:pic>
        <p:nvPicPr>
          <p:cNvPr id="212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0910394">
            <a:off x="1321326" y="4302493"/>
            <a:ext cx="5585666" cy="4217825"/>
          </a:xfrm>
          <a:prstGeom prst="rect">
            <a:avLst/>
          </a:prstGeom>
        </p:spPr>
      </p:pic>
      <p:sp>
        <p:nvSpPr>
          <p:cNvPr id="213" name="Shape 213"/>
          <p:cNvSpPr/>
          <p:nvPr/>
        </p:nvSpPr>
        <p:spPr>
          <a:xfrm>
            <a:off x="7402097" y="6214601"/>
            <a:ext cx="4984242" cy="261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3E231A"/>
                </a:solidFill>
              </a:rPr>
              <a:t>Empregaron google imaxes e seleccionaron a máis significativa, que imprimimos e pegamos no mural da investigación xunto ó nome do cargo ou equipo.</a:t>
            </a:r>
          </a:p>
        </p:txBody>
      </p:sp>
    </p:spTree>
  </p:cSld>
  <p:clrMapOvr>
    <a:masterClrMapping/>
  </p:clrMapOvr>
  <p:transition spd="fast" advClick="1">
    <p:push dir="l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466130">
            <a:off x="3152856" y="1777313"/>
            <a:ext cx="6699088" cy="5052891"/>
          </a:xfrm>
          <a:prstGeom prst="rect">
            <a:avLst/>
          </a:prstGeom>
        </p:spPr>
      </p:pic>
      <p:sp>
        <p:nvSpPr>
          <p:cNvPr id="216" name="Shape 216"/>
          <p:cNvSpPr/>
          <p:nvPr/>
        </p:nvSpPr>
        <p:spPr>
          <a:xfrm>
            <a:off x="1940800" y="471976"/>
            <a:ext cx="9431214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6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800">
                <a:solidFill>
                  <a:srgbClr val="3E231A"/>
                </a:solidFill>
              </a:rPr>
              <a:t>O mural da investigación</a:t>
            </a:r>
          </a:p>
        </p:txBody>
      </p:sp>
      <p:sp>
        <p:nvSpPr>
          <p:cNvPr id="217" name="Shape 217"/>
          <p:cNvSpPr/>
          <p:nvPr/>
        </p:nvSpPr>
        <p:spPr>
          <a:xfrm>
            <a:off x="1263468" y="6998432"/>
            <a:ext cx="10785879" cy="210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3E231A"/>
                </a:solidFill>
              </a:rPr>
              <a:t>Todo o que imos descubrindo vaise incluíndo no mural da investigación de xeito que se teña unha visión de conxunto de cada unha das fases. A medida que atopamos unha resposta imos marcándooa como tal no listado.</a:t>
            </a:r>
          </a:p>
        </p:txBody>
      </p:sp>
    </p:spTree>
  </p:cSld>
  <p:clrMapOvr>
    <a:masterClrMapping/>
  </p:clrMapOvr>
  <p:transition spd="fast" advClick="1">
    <p:push dir="l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type="title"/>
          </p:nvPr>
        </p:nvSpPr>
        <p:spPr>
          <a:xfrm>
            <a:off x="965200" y="-279400"/>
            <a:ext cx="10794058" cy="2676873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3E231A"/>
                </a:solidFill>
              </a:rPr>
              <a:t>O dosier da investigación</a:t>
            </a:r>
          </a:p>
        </p:txBody>
      </p:sp>
      <p:sp>
        <p:nvSpPr>
          <p:cNvPr id="220" name="Shape 220"/>
          <p:cNvSpPr/>
          <p:nvPr>
            <p:ph type="body" idx="1"/>
          </p:nvPr>
        </p:nvSpPr>
        <p:spPr>
          <a:xfrm>
            <a:off x="1206499" y="3073399"/>
            <a:ext cx="4840984" cy="5013773"/>
          </a:xfrm>
          <a:prstGeom prst="rect">
            <a:avLst/>
          </a:prstGeom>
        </p:spPr>
        <p:txBody>
          <a:bodyPr/>
          <a:lstStyle>
            <a:lvl1pPr algn="l" defTabSz="426466">
              <a:defRPr sz="262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28">
                <a:solidFill>
                  <a:srgbClr val="3E231A"/>
                </a:solidFill>
              </a:rPr>
              <a:t>A nivel individual cada un vai elaborando, durante o proxecto, o seu dossier coas respostas ás preguntas plantexadas. Complétao a través de diferentes actividades e exercicios, propostos a nivel invidividual ou dentro dos equipos cooperativos</a:t>
            </a:r>
          </a:p>
        </p:txBody>
      </p:sp>
      <p:pic>
        <p:nvPicPr>
          <p:cNvPr id="221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241901">
            <a:off x="6244387" y="4893941"/>
            <a:ext cx="4328396" cy="3623318"/>
          </a:xfrm>
          <a:prstGeom prst="rect">
            <a:avLst/>
          </a:prstGeom>
        </p:spPr>
      </p:pic>
      <p:pic>
        <p:nvPicPr>
          <p:cNvPr id="222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557600">
            <a:off x="7362358" y="2414792"/>
            <a:ext cx="4401340" cy="3684057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5126" y="2205071"/>
            <a:ext cx="10891248" cy="1304778"/>
          </a:xfrm>
          <a:prstGeom prst="rect">
            <a:avLst/>
          </a:prstGeom>
        </p:spPr>
      </p:pic>
      <p:sp>
        <p:nvSpPr>
          <p:cNvPr id="225" name="Shape 225"/>
          <p:cNvSpPr/>
          <p:nvPr/>
        </p:nvSpPr>
        <p:spPr>
          <a:xfrm>
            <a:off x="2669108" y="1136650"/>
            <a:ext cx="7666584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u="sng">
                <a:solidFill>
                  <a:srgbClr val="3E231A"/>
                </a:solidFill>
              </a:rPr>
              <a:t>Actividade 2:</a:t>
            </a:r>
            <a:r>
              <a:rPr sz="3600">
                <a:solidFill>
                  <a:srgbClr val="3E231A"/>
                </a:solidFill>
              </a:rPr>
              <a:t>  As películas de Chaplin</a:t>
            </a:r>
          </a:p>
        </p:txBody>
      </p:sp>
      <p:pic>
        <p:nvPicPr>
          <p:cNvPr id="226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2244" y="4540838"/>
            <a:ext cx="10777012" cy="3780306"/>
          </a:xfrm>
          <a:prstGeom prst="rect">
            <a:avLst/>
          </a:prstGeom>
        </p:spPr>
      </p:pic>
      <p:sp>
        <p:nvSpPr>
          <p:cNvPr id="227" name="Shape 227"/>
          <p:cNvSpPr/>
          <p:nvPr/>
        </p:nvSpPr>
        <p:spPr>
          <a:xfrm>
            <a:off x="4617699" y="3649984"/>
            <a:ext cx="48323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transposición didáctica</a:t>
            </a:r>
          </a:p>
        </p:txBody>
      </p:sp>
      <p:sp>
        <p:nvSpPr>
          <p:cNvPr id="228" name="Shape 228"/>
          <p:cNvSpPr/>
          <p:nvPr/>
        </p:nvSpPr>
        <p:spPr>
          <a:xfrm rot="5460135">
            <a:off x="3907866" y="3733518"/>
            <a:ext cx="580280" cy="585289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spd="fast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8" grpId="1"/>
      <p:bldP build="whole" bldLvl="1" animBg="1" rev="0" advAuto="0" spid="226" grpId="3"/>
      <p:bldP build="whole" bldLvl="1" animBg="1" rev="0" advAuto="0" spid="227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/>
        </p:nvSpPr>
        <p:spPr>
          <a:xfrm>
            <a:off x="1098943" y="821226"/>
            <a:ext cx="1080691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spcBef>
                <a:spcPts val="3000"/>
              </a:spcBef>
              <a:defRPr sz="4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300">
                <a:solidFill>
                  <a:srgbClr val="3E231A"/>
                </a:solidFill>
              </a:rPr>
              <a:t>Xogamos a pensar coas películas de Chaplin</a:t>
            </a:r>
          </a:p>
        </p:txBody>
      </p:sp>
      <p:sp>
        <p:nvSpPr>
          <p:cNvPr id="231" name="Shape 231"/>
          <p:cNvSpPr/>
          <p:nvPr/>
        </p:nvSpPr>
        <p:spPr>
          <a:xfrm>
            <a:off x="1291486" y="6244984"/>
            <a:ext cx="5756871" cy="248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defRPr sz="2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3E231A"/>
                </a:solidFill>
              </a:rPr>
              <a:t>Despois de visionar varias das peliculas que xa coñecíamos, establecemos diálogos para  “xogar a pensar”, seguidos sempre seguimos de xogos de dramatización das situacións.</a:t>
            </a:r>
          </a:p>
        </p:txBody>
      </p:sp>
      <p:pic>
        <p:nvPicPr>
          <p:cNvPr id="232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313592">
            <a:off x="1008989" y="1973649"/>
            <a:ext cx="4965087" cy="3752390"/>
          </a:xfrm>
          <a:prstGeom prst="rect">
            <a:avLst/>
          </a:prstGeom>
        </p:spPr>
      </p:pic>
      <p:pic>
        <p:nvPicPr>
          <p:cNvPr id="233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83414">
            <a:off x="5762797" y="2007891"/>
            <a:ext cx="5375782" cy="4060412"/>
          </a:xfrm>
          <a:prstGeom prst="rect">
            <a:avLst/>
          </a:prstGeom>
        </p:spPr>
      </p:pic>
      <p:pic>
        <p:nvPicPr>
          <p:cNvPr id="234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358198">
            <a:off x="7404712" y="5082127"/>
            <a:ext cx="4415896" cy="3340498"/>
          </a:xfrm>
          <a:prstGeom prst="rect">
            <a:avLst/>
          </a:prstGeom>
        </p:spPr>
      </p:pic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type="title"/>
          </p:nvPr>
        </p:nvSpPr>
        <p:spPr>
          <a:xfrm>
            <a:off x="1270000" y="203200"/>
            <a:ext cx="10464800" cy="2108200"/>
          </a:xfrm>
          <a:prstGeom prst="rect">
            <a:avLst/>
          </a:prstGeom>
        </p:spPr>
        <p:txBody>
          <a:bodyPr/>
          <a:lstStyle>
            <a:lvl1pPr defTabSz="490727">
              <a:defRPr sz="604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48">
                <a:solidFill>
                  <a:srgbClr val="3E231A"/>
                </a:solidFill>
              </a:rPr>
              <a:t>Rodando o baile dos panciños</a:t>
            </a:r>
          </a:p>
        </p:txBody>
      </p:sp>
      <p:sp>
        <p:nvSpPr>
          <p:cNvPr id="237" name="Shape 237"/>
          <p:cNvSpPr/>
          <p:nvPr>
            <p:ph type="body" idx="1"/>
          </p:nvPr>
        </p:nvSpPr>
        <p:spPr>
          <a:xfrm>
            <a:off x="1238250" y="1358900"/>
            <a:ext cx="5625654" cy="61976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E231A"/>
                </a:solidFill>
              </a:rPr>
              <a:t>Fixemos unha primeira aproximación á rodaxe, empregando un móvil e dramatizando unha das curtametraxes.</a:t>
            </a:r>
            <a:endParaRPr sz="3000">
              <a:solidFill>
                <a:srgbClr val="3E231A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E231A"/>
                </a:solidFill>
              </a:rPr>
              <a:t>Grabaron por parellas unha imitación do baile dos “panciños”</a:t>
            </a:r>
          </a:p>
        </p:txBody>
      </p:sp>
      <p:pic>
        <p:nvPicPr>
          <p:cNvPr id="238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1119883">
            <a:off x="7688052" y="5170096"/>
            <a:ext cx="4412331" cy="3384655"/>
          </a:xfrm>
          <a:prstGeom prst="rect">
            <a:avLst/>
          </a:prstGeom>
        </p:spPr>
      </p:pic>
      <p:pic>
        <p:nvPicPr>
          <p:cNvPr id="239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320682">
            <a:off x="6913111" y="2135090"/>
            <a:ext cx="4639579" cy="3818446"/>
          </a:xfrm>
          <a:prstGeom prst="rect">
            <a:avLst/>
          </a:prstGeom>
        </p:spPr>
      </p:pic>
      <p:pic>
        <p:nvPicPr>
          <p:cNvPr id="240" name="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21577603">
            <a:off x="1452280" y="7213370"/>
            <a:ext cx="2331119" cy="1813111"/>
          </a:xfrm>
          <a:prstGeom prst="rect">
            <a:avLst/>
          </a:prstGeom>
        </p:spPr>
      </p:pic>
      <p:pic>
        <p:nvPicPr>
          <p:cNvPr id="241" name="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 rot="21577603">
            <a:off x="3776381" y="7213370"/>
            <a:ext cx="2331119" cy="1813111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type="title"/>
          </p:nvPr>
        </p:nvSpPr>
        <p:spPr>
          <a:xfrm>
            <a:off x="5085357" y="816167"/>
            <a:ext cx="6547843" cy="1955456"/>
          </a:xfrm>
          <a:prstGeom prst="rect">
            <a:avLst/>
          </a:prstGeom>
        </p:spPr>
        <p:txBody>
          <a:bodyPr/>
          <a:lstStyle>
            <a:lvl1pPr defTabSz="514095">
              <a:defRPr sz="6336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336">
                <a:solidFill>
                  <a:srgbClr val="3E231A"/>
                </a:solidFill>
              </a:rPr>
              <a:t>Educación infantil</a:t>
            </a:r>
          </a:p>
        </p:txBody>
      </p:sp>
      <p:sp>
        <p:nvSpPr>
          <p:cNvPr id="90" name="Shape 90"/>
          <p:cNvSpPr/>
          <p:nvPr>
            <p:ph type="body" idx="1"/>
          </p:nvPr>
        </p:nvSpPr>
        <p:spPr>
          <a:xfrm>
            <a:off x="1847105" y="3604665"/>
            <a:ext cx="9481295" cy="4903143"/>
          </a:xfrm>
          <a:prstGeom prst="rect">
            <a:avLst/>
          </a:prstGeom>
        </p:spPr>
        <p:txBody>
          <a:bodyPr/>
          <a:lstStyle/>
          <a:p>
            <a:pPr lvl="0" marL="357123" indent="-357123" defTabSz="443991">
              <a:spcBef>
                <a:spcPts val="22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888">
                <a:solidFill>
                  <a:srgbClr val="3E231A"/>
                </a:solidFill>
              </a:rPr>
              <a:t> Cada unha das dúas  unidade ten 13 alumnos e alumnas</a:t>
            </a:r>
            <a:endParaRPr sz="2888">
              <a:solidFill>
                <a:srgbClr val="3E231A"/>
              </a:solidFill>
            </a:endParaRPr>
          </a:p>
          <a:p>
            <a:pPr lvl="0" marL="357123" indent="-357123" defTabSz="443991">
              <a:spcBef>
                <a:spcPts val="22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888">
                <a:solidFill>
                  <a:srgbClr val="3E231A"/>
                </a:solidFill>
              </a:rPr>
              <a:t>Unidades mixtas de 3, 4 e 5 anos</a:t>
            </a:r>
            <a:endParaRPr sz="2888">
              <a:solidFill>
                <a:srgbClr val="3E231A"/>
              </a:solidFill>
            </a:endParaRPr>
          </a:p>
          <a:p>
            <a:pPr lvl="0" marL="357123" indent="-357123" defTabSz="443991">
              <a:spcBef>
                <a:spcPts val="22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888">
                <a:solidFill>
                  <a:srgbClr val="3E231A"/>
                </a:solidFill>
              </a:rPr>
              <a:t>Coordinación coa outra aula de infantil, moitas das tarefas lévanse a cabo de forma conxunta.</a:t>
            </a:r>
            <a:endParaRPr sz="2888">
              <a:solidFill>
                <a:srgbClr val="3E231A"/>
              </a:solidFill>
            </a:endParaRPr>
          </a:p>
          <a:p>
            <a:pPr lvl="0" marL="357123" indent="-357123" defTabSz="443991">
              <a:spcBef>
                <a:spcPts val="22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888">
                <a:solidFill>
                  <a:srgbClr val="3E231A"/>
                </a:solidFill>
              </a:rPr>
              <a:t>Programación e UDIS elaboradas de forma conxunta e coordinada</a:t>
            </a:r>
          </a:p>
        </p:txBody>
      </p:sp>
      <p:pic>
        <p:nvPicPr>
          <p:cNvPr id="91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1254562">
            <a:off x="921541" y="883420"/>
            <a:ext cx="4022109" cy="2322212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9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376071">
            <a:off x="6480084" y="1741065"/>
            <a:ext cx="4157484" cy="3146689"/>
          </a:xfrm>
          <a:prstGeom prst="rect">
            <a:avLst/>
          </a:prstGeom>
        </p:spPr>
      </p:pic>
      <p:sp>
        <p:nvSpPr>
          <p:cNvPr id="244" name="Shape 244"/>
          <p:cNvSpPr/>
          <p:nvPr/>
        </p:nvSpPr>
        <p:spPr>
          <a:xfrm>
            <a:off x="356661" y="579926"/>
            <a:ext cx="1264736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5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00">
                <a:solidFill>
                  <a:srgbClr val="3E231A"/>
                </a:solidFill>
              </a:rPr>
              <a:t>O fotomatón de Chaplin</a:t>
            </a:r>
          </a:p>
        </p:txBody>
      </p:sp>
      <p:sp>
        <p:nvSpPr>
          <p:cNvPr id="245" name="Shape 245"/>
          <p:cNvSpPr/>
          <p:nvPr/>
        </p:nvSpPr>
        <p:spPr>
          <a:xfrm>
            <a:off x="1022669" y="7264165"/>
            <a:ext cx="10959462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3E231A"/>
                </a:solidFill>
              </a:rPr>
              <a:t>Creamos un “fotomatón” no corredor onde uns ós outros se tomaron fotografías caracterizados como “Chaplin”, e invitamos ós demais compañeiros do centro a que, no recreo se tomaran fotografías. Todas as fotos fómolas pegando nun mural.</a:t>
            </a:r>
          </a:p>
        </p:txBody>
      </p:sp>
      <p:pic>
        <p:nvPicPr>
          <p:cNvPr id="246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25222">
            <a:off x="3301673" y="3906697"/>
            <a:ext cx="4252946" cy="3218285"/>
          </a:xfrm>
          <a:prstGeom prst="rect">
            <a:avLst/>
          </a:prstGeom>
        </p:spPr>
      </p:pic>
      <p:pic>
        <p:nvPicPr>
          <p:cNvPr id="247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21176521">
            <a:off x="7712154" y="3562416"/>
            <a:ext cx="4370166" cy="3306200"/>
          </a:xfrm>
          <a:prstGeom prst="rect">
            <a:avLst/>
          </a:prstGeom>
        </p:spPr>
      </p:pic>
      <p:pic>
        <p:nvPicPr>
          <p:cNvPr id="248" name="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21467666">
            <a:off x="1156577" y="1633632"/>
            <a:ext cx="5052872" cy="3818229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5126" y="2001446"/>
            <a:ext cx="10891248" cy="1570485"/>
          </a:xfrm>
          <a:prstGeom prst="rect">
            <a:avLst/>
          </a:prstGeom>
        </p:spPr>
      </p:pic>
      <p:sp>
        <p:nvSpPr>
          <p:cNvPr id="251" name="Shape 251"/>
          <p:cNvSpPr/>
          <p:nvPr/>
        </p:nvSpPr>
        <p:spPr>
          <a:xfrm>
            <a:off x="2196728" y="946150"/>
            <a:ext cx="8611345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u="sng">
                <a:solidFill>
                  <a:srgbClr val="3E231A"/>
                </a:solidFill>
              </a:rPr>
              <a:t>Actividade 3:</a:t>
            </a:r>
            <a:r>
              <a:rPr sz="3600">
                <a:solidFill>
                  <a:srgbClr val="3E231A"/>
                </a:solidFill>
              </a:rPr>
              <a:t>  Preprarando a nosa película</a:t>
            </a:r>
          </a:p>
        </p:txBody>
      </p:sp>
      <p:pic>
        <p:nvPicPr>
          <p:cNvPr id="252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2244" y="4540838"/>
            <a:ext cx="10777012" cy="3780306"/>
          </a:xfrm>
          <a:prstGeom prst="rect">
            <a:avLst/>
          </a:prstGeom>
        </p:spPr>
      </p:pic>
      <p:sp>
        <p:nvSpPr>
          <p:cNvPr id="253" name="Shape 253"/>
          <p:cNvSpPr/>
          <p:nvPr/>
        </p:nvSpPr>
        <p:spPr>
          <a:xfrm>
            <a:off x="4617699" y="3649984"/>
            <a:ext cx="48323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transposición didáctica</a:t>
            </a:r>
          </a:p>
        </p:txBody>
      </p:sp>
      <p:sp>
        <p:nvSpPr>
          <p:cNvPr id="254" name="Shape 254"/>
          <p:cNvSpPr/>
          <p:nvPr/>
        </p:nvSpPr>
        <p:spPr>
          <a:xfrm rot="5460135">
            <a:off x="3907866" y="3733518"/>
            <a:ext cx="580280" cy="585289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spd="fast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3" grpId="2"/>
      <p:bldP build="whole" bldLvl="1" animBg="1" rev="0" advAuto="0" spid="252" grpId="3"/>
      <p:bldP build="whole" bldLvl="1" animBg="1" rev="0" advAuto="0" spid="254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215524">
            <a:off x="1055112" y="2287572"/>
            <a:ext cx="6029042" cy="4550357"/>
          </a:xfrm>
          <a:prstGeom prst="rect">
            <a:avLst/>
          </a:prstGeom>
        </p:spPr>
      </p:pic>
      <p:sp>
        <p:nvSpPr>
          <p:cNvPr id="257" name="Shape 257"/>
          <p:cNvSpPr/>
          <p:nvPr/>
        </p:nvSpPr>
        <p:spPr>
          <a:xfrm>
            <a:off x="356661" y="732326"/>
            <a:ext cx="1264736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5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00">
                <a:solidFill>
                  <a:srgbClr val="3E231A"/>
                </a:solidFill>
              </a:rPr>
              <a:t>Organizando o equipo de rodaxe</a:t>
            </a:r>
          </a:p>
        </p:txBody>
      </p:sp>
      <p:sp>
        <p:nvSpPr>
          <p:cNvPr id="258" name="Shape 258"/>
          <p:cNvSpPr/>
          <p:nvPr/>
        </p:nvSpPr>
        <p:spPr>
          <a:xfrm>
            <a:off x="1302069" y="7148603"/>
            <a:ext cx="10959462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3E231A"/>
                </a:solidFill>
              </a:rPr>
              <a:t>Organizamos o  equipo de rodaxe, asignando as funcións de cada un dos equipos, que xa coñecían da investigación. Elaborando un panel cos diferentes equipos, nomes e fotografías.  Os mestres asumos o rol de productores, e así o indicamos.</a:t>
            </a:r>
          </a:p>
        </p:txBody>
      </p:sp>
      <p:pic>
        <p:nvPicPr>
          <p:cNvPr id="259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376071">
            <a:off x="5959211" y="2435534"/>
            <a:ext cx="5990527" cy="4521470"/>
          </a:xfrm>
          <a:prstGeom prst="rect">
            <a:avLst/>
          </a:prstGeom>
        </p:spPr>
      </p:pic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/>
        </p:nvSpPr>
        <p:spPr>
          <a:xfrm>
            <a:off x="356661" y="732326"/>
            <a:ext cx="1264736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5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00">
                <a:solidFill>
                  <a:srgbClr val="3E231A"/>
                </a:solidFill>
              </a:rPr>
              <a:t>Creando o plan de rodaxe</a:t>
            </a:r>
          </a:p>
        </p:txBody>
      </p:sp>
      <p:sp>
        <p:nvSpPr>
          <p:cNvPr id="262" name="Shape 262"/>
          <p:cNvSpPr/>
          <p:nvPr/>
        </p:nvSpPr>
        <p:spPr>
          <a:xfrm>
            <a:off x="1302069" y="6920003"/>
            <a:ext cx="10959462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3E231A"/>
                </a:solidFill>
              </a:rPr>
              <a:t>Elaboramos un plan de rodaxe, establecendo con diferentes cores os días en que traballaría cada equipo, escribindo o nome do mesmo na cor correspondente. Deste xeito cada día podía comprobarse que plan de traballo tiñan e anticipar o traballo para o día seguinte.</a:t>
            </a:r>
          </a:p>
        </p:txBody>
      </p:sp>
      <p:pic>
        <p:nvPicPr>
          <p:cNvPr id="263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377695">
            <a:off x="1029440" y="2147886"/>
            <a:ext cx="6029042" cy="4550357"/>
          </a:xfrm>
          <a:prstGeom prst="rect">
            <a:avLst/>
          </a:prstGeom>
        </p:spPr>
      </p:pic>
      <p:pic>
        <p:nvPicPr>
          <p:cNvPr id="264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307945">
            <a:off x="6302295" y="1859001"/>
            <a:ext cx="5964539" cy="4532434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5126" y="1588473"/>
            <a:ext cx="10891248" cy="1940870"/>
          </a:xfrm>
          <a:prstGeom prst="rect">
            <a:avLst/>
          </a:prstGeom>
        </p:spPr>
      </p:pic>
      <p:sp>
        <p:nvSpPr>
          <p:cNvPr id="267" name="Shape 267"/>
          <p:cNvSpPr/>
          <p:nvPr/>
        </p:nvSpPr>
        <p:spPr>
          <a:xfrm>
            <a:off x="2407021" y="730250"/>
            <a:ext cx="8190757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u="sng">
                <a:solidFill>
                  <a:srgbClr val="3E231A"/>
                </a:solidFill>
              </a:rPr>
              <a:t>Actividade 4:</a:t>
            </a:r>
            <a:r>
              <a:rPr sz="3600">
                <a:solidFill>
                  <a:srgbClr val="3E231A"/>
                </a:solidFill>
              </a:rPr>
              <a:t>  Grabamos a nosa película</a:t>
            </a:r>
          </a:p>
        </p:txBody>
      </p:sp>
      <p:pic>
        <p:nvPicPr>
          <p:cNvPr id="268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2244" y="4432990"/>
            <a:ext cx="10777012" cy="4304578"/>
          </a:xfrm>
          <a:prstGeom prst="rect">
            <a:avLst/>
          </a:prstGeom>
        </p:spPr>
      </p:pic>
      <p:sp>
        <p:nvSpPr>
          <p:cNvPr id="269" name="Shape 269"/>
          <p:cNvSpPr/>
          <p:nvPr/>
        </p:nvSpPr>
        <p:spPr>
          <a:xfrm>
            <a:off x="4643099" y="3574766"/>
            <a:ext cx="48323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transposición didáctica</a:t>
            </a:r>
          </a:p>
        </p:txBody>
      </p:sp>
      <p:sp>
        <p:nvSpPr>
          <p:cNvPr id="270" name="Shape 270"/>
          <p:cNvSpPr/>
          <p:nvPr/>
        </p:nvSpPr>
        <p:spPr>
          <a:xfrm rot="5460135">
            <a:off x="3907866" y="3689341"/>
            <a:ext cx="580280" cy="585288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spd="fast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0" grpId="1"/>
      <p:bldP build="whole" bldLvl="1" animBg="1" rev="0" advAuto="0" spid="268" grpId="3"/>
      <p:bldP build="whole" bldLvl="1" animBg="1" rev="0" advAuto="0" spid="269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215524">
            <a:off x="1055112" y="2287572"/>
            <a:ext cx="6029042" cy="4550357"/>
          </a:xfrm>
          <a:prstGeom prst="rect">
            <a:avLst/>
          </a:prstGeom>
        </p:spPr>
      </p:pic>
      <p:sp>
        <p:nvSpPr>
          <p:cNvPr id="273" name="Shape 273"/>
          <p:cNvSpPr/>
          <p:nvPr/>
        </p:nvSpPr>
        <p:spPr>
          <a:xfrm>
            <a:off x="356661" y="732326"/>
            <a:ext cx="1264736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5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00">
                <a:solidFill>
                  <a:srgbClr val="3E231A"/>
                </a:solidFill>
              </a:rPr>
              <a:t>Escribindo o guión da película</a:t>
            </a:r>
          </a:p>
        </p:txBody>
      </p:sp>
      <p:sp>
        <p:nvSpPr>
          <p:cNvPr id="274" name="Shape 274"/>
          <p:cNvSpPr/>
          <p:nvPr/>
        </p:nvSpPr>
        <p:spPr>
          <a:xfrm>
            <a:off x="1302069" y="7377203"/>
            <a:ext cx="10959462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3E231A"/>
                </a:solidFill>
              </a:rPr>
              <a:t>O equipo de guionistas elaborou o guión da película, que logo puxeron en común co resto do alumnado para incluír as súas aportacións.</a:t>
            </a:r>
          </a:p>
        </p:txBody>
      </p:sp>
      <p:pic>
        <p:nvPicPr>
          <p:cNvPr id="275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376071">
            <a:off x="5959211" y="2435534"/>
            <a:ext cx="5990527" cy="4521470"/>
          </a:xfrm>
          <a:prstGeom prst="rect">
            <a:avLst/>
          </a:prstGeom>
        </p:spPr>
      </p:pic>
    </p:spTree>
  </p:cSld>
  <p:clrMapOvr>
    <a:masterClrMapping/>
  </p:clrMapOvr>
  <p:transition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215524">
            <a:off x="1055112" y="2287572"/>
            <a:ext cx="6029042" cy="4550357"/>
          </a:xfrm>
          <a:prstGeom prst="rect">
            <a:avLst/>
          </a:prstGeom>
        </p:spPr>
      </p:pic>
      <p:sp>
        <p:nvSpPr>
          <p:cNvPr id="278" name="Shape 278"/>
          <p:cNvSpPr/>
          <p:nvPr/>
        </p:nvSpPr>
        <p:spPr>
          <a:xfrm>
            <a:off x="356661" y="732326"/>
            <a:ext cx="1264736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5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00">
                <a:solidFill>
                  <a:srgbClr val="3E231A"/>
                </a:solidFill>
              </a:rPr>
              <a:t>Creando o story-board</a:t>
            </a:r>
          </a:p>
        </p:txBody>
      </p:sp>
      <p:sp>
        <p:nvSpPr>
          <p:cNvPr id="279" name="Shape 279"/>
          <p:cNvSpPr/>
          <p:nvPr/>
        </p:nvSpPr>
        <p:spPr>
          <a:xfrm>
            <a:off x="1302069" y="7337127"/>
            <a:ext cx="10959462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3E231A"/>
                </a:solidFill>
              </a:rPr>
              <a:t>A partir do guión o equipo de debuxantes creou o story-board distribuindo a historia en diferentes escenas, que enumeraron, para empregalo logo como referencia durante a rodaxe.</a:t>
            </a:r>
          </a:p>
        </p:txBody>
      </p:sp>
      <p:pic>
        <p:nvPicPr>
          <p:cNvPr id="280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376071">
            <a:off x="5959211" y="2435534"/>
            <a:ext cx="5990527" cy="4521470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215524">
            <a:off x="1055112" y="2287572"/>
            <a:ext cx="6029042" cy="4550357"/>
          </a:xfrm>
          <a:prstGeom prst="rect">
            <a:avLst/>
          </a:prstGeom>
        </p:spPr>
      </p:pic>
      <p:sp>
        <p:nvSpPr>
          <p:cNvPr id="283" name="Shape 283"/>
          <p:cNvSpPr/>
          <p:nvPr/>
        </p:nvSpPr>
        <p:spPr>
          <a:xfrm>
            <a:off x="356661" y="732326"/>
            <a:ext cx="1264736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5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00">
                <a:solidFill>
                  <a:srgbClr val="3E231A"/>
                </a:solidFill>
              </a:rPr>
              <a:t>Buscando localizacións</a:t>
            </a:r>
          </a:p>
        </p:txBody>
      </p:sp>
      <p:sp>
        <p:nvSpPr>
          <p:cNvPr id="284" name="Shape 284"/>
          <p:cNvSpPr/>
          <p:nvPr/>
        </p:nvSpPr>
        <p:spPr>
          <a:xfrm>
            <a:off x="1302069" y="7148603"/>
            <a:ext cx="10959462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3E231A"/>
                </a:solidFill>
              </a:rPr>
              <a:t>O equipo de fotografía foi o encargado de buscar as diferentes localizacións, tomando fotografías dos lugares que podían empregarse en cada escena do story-board. Imprimímolas e pegámolas xunto ó guión escribindo o nome de cada lugar.</a:t>
            </a:r>
          </a:p>
        </p:txBody>
      </p:sp>
      <p:pic>
        <p:nvPicPr>
          <p:cNvPr id="285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376071">
            <a:off x="5959211" y="2435534"/>
            <a:ext cx="5990527" cy="4521470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215524">
            <a:off x="1055112" y="2287572"/>
            <a:ext cx="6029042" cy="4550357"/>
          </a:xfrm>
          <a:prstGeom prst="rect">
            <a:avLst/>
          </a:prstGeom>
        </p:spPr>
      </p:pic>
      <p:sp>
        <p:nvSpPr>
          <p:cNvPr id="288" name="Shape 288"/>
          <p:cNvSpPr/>
          <p:nvPr/>
        </p:nvSpPr>
        <p:spPr>
          <a:xfrm>
            <a:off x="356661" y="732326"/>
            <a:ext cx="1264736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5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00">
                <a:solidFill>
                  <a:srgbClr val="3E231A"/>
                </a:solidFill>
              </a:rPr>
              <a:t>Música, vestiario e atrezzo</a:t>
            </a:r>
          </a:p>
        </p:txBody>
      </p:sp>
      <p:sp>
        <p:nvSpPr>
          <p:cNvPr id="289" name="Shape 289"/>
          <p:cNvSpPr/>
          <p:nvPr/>
        </p:nvSpPr>
        <p:spPr>
          <a:xfrm>
            <a:off x="1302069" y="7565727"/>
            <a:ext cx="10959462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3E231A"/>
                </a:solidFill>
              </a:rPr>
              <a:t>Os equipos de son-música e vestiario-atrezzo elabour listaxes do diferente material, vestidos e músicas que se poderían empregar nas escenas da película.</a:t>
            </a:r>
          </a:p>
        </p:txBody>
      </p:sp>
      <p:pic>
        <p:nvPicPr>
          <p:cNvPr id="290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376071">
            <a:off x="5959211" y="2435534"/>
            <a:ext cx="5990527" cy="4521470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542141">
            <a:off x="6862356" y="1918747"/>
            <a:ext cx="5109419" cy="3860640"/>
          </a:xfrm>
          <a:prstGeom prst="rect">
            <a:avLst/>
          </a:prstGeom>
        </p:spPr>
      </p:pic>
      <p:sp>
        <p:nvSpPr>
          <p:cNvPr id="293" name="Shape 293"/>
          <p:cNvSpPr/>
          <p:nvPr/>
        </p:nvSpPr>
        <p:spPr>
          <a:xfrm>
            <a:off x="356661" y="732326"/>
            <a:ext cx="1264736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5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00">
                <a:solidFill>
                  <a:srgbClr val="3E231A"/>
                </a:solidFill>
              </a:rPr>
              <a:t>Directora, cámara e iluminación</a:t>
            </a:r>
          </a:p>
        </p:txBody>
      </p:sp>
      <p:sp>
        <p:nvSpPr>
          <p:cNvPr id="294" name="Shape 294"/>
          <p:cNvSpPr/>
          <p:nvPr/>
        </p:nvSpPr>
        <p:spPr>
          <a:xfrm>
            <a:off x="1302069" y="7565727"/>
            <a:ext cx="10959462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3E231A"/>
                </a:solidFill>
              </a:rPr>
              <a:t>A directora foi a encargada de escribir o número das diferentes escenas a rodar na claqueta e, xunto co cámara, dirixiron a rodaxe de tódalas escenas.</a:t>
            </a:r>
          </a:p>
        </p:txBody>
      </p:sp>
      <p:pic>
        <p:nvPicPr>
          <p:cNvPr id="295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376071">
            <a:off x="4366790" y="3458520"/>
            <a:ext cx="5109420" cy="3860639"/>
          </a:xfrm>
          <a:prstGeom prst="rect">
            <a:avLst/>
          </a:prstGeom>
        </p:spPr>
      </p:pic>
      <p:pic>
        <p:nvPicPr>
          <p:cNvPr id="296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21215524">
            <a:off x="1301453" y="2212836"/>
            <a:ext cx="5106195" cy="3858221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9937">
              <a:defRPr sz="640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408">
                <a:solidFill>
                  <a:srgbClr val="3E231A"/>
                </a:solidFill>
              </a:rPr>
              <a:t>Nas nosas aulas de infantil…</a:t>
            </a:r>
          </a:p>
        </p:txBody>
      </p:sp>
      <p:sp>
        <p:nvSpPr>
          <p:cNvPr id="94" name="Shape 94"/>
          <p:cNvSpPr/>
          <p:nvPr>
            <p:ph type="body" idx="1"/>
          </p:nvPr>
        </p:nvSpPr>
        <p:spPr>
          <a:xfrm>
            <a:off x="1257300" y="2489200"/>
            <a:ext cx="10464800" cy="5842000"/>
          </a:xfrm>
          <a:prstGeom prst="rect">
            <a:avLst/>
          </a:prstGeom>
        </p:spPr>
        <p:txBody>
          <a:bodyPr/>
          <a:lstStyle/>
          <a:p>
            <a:pPr lvl="0" marL="267843" indent="-267843" defTabSz="332993">
              <a:spcBef>
                <a:spcPts val="17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166">
                <a:solidFill>
                  <a:srgbClr val="3E231A"/>
                </a:solidFill>
              </a:rPr>
              <a:t>Respetamos o ritmo madurativo do alumado</a:t>
            </a:r>
            <a:endParaRPr sz="2166">
              <a:solidFill>
                <a:srgbClr val="3E231A"/>
              </a:solidFill>
            </a:endParaRPr>
          </a:p>
          <a:p>
            <a:pPr lvl="0" marL="267843" indent="-267843" defTabSz="332993">
              <a:spcBef>
                <a:spcPts val="17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166">
                <a:solidFill>
                  <a:srgbClr val="3E231A"/>
                </a:solidFill>
              </a:rPr>
              <a:t>Aprendemos descubrindo e investigando</a:t>
            </a:r>
            <a:endParaRPr sz="2166">
              <a:solidFill>
                <a:srgbClr val="3E231A"/>
              </a:solidFill>
            </a:endParaRPr>
          </a:p>
          <a:p>
            <a:pPr lvl="0" marL="267843" indent="-267843" defTabSz="332993">
              <a:spcBef>
                <a:spcPts val="17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166">
                <a:solidFill>
                  <a:srgbClr val="3E231A"/>
                </a:solidFill>
              </a:rPr>
              <a:t>O alumnado coñece a finalidade concreta do que está a facer: “todo o que facemos na aula é entendido polo alumno como funcional xa que ten un producto final socialmente relevante”</a:t>
            </a:r>
            <a:endParaRPr sz="2166">
              <a:solidFill>
                <a:srgbClr val="3E231A"/>
              </a:solidFill>
            </a:endParaRPr>
          </a:p>
          <a:p>
            <a:pPr lvl="0" marL="267843" indent="-267843" defTabSz="332993">
              <a:spcBef>
                <a:spcPts val="17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166">
                <a:solidFill>
                  <a:srgbClr val="3E231A"/>
                </a:solidFill>
              </a:rPr>
              <a:t>Conflicto cognitivo e aprendizaxe significativa como eixo</a:t>
            </a:r>
            <a:endParaRPr sz="2166">
              <a:solidFill>
                <a:srgbClr val="3E231A"/>
              </a:solidFill>
            </a:endParaRPr>
          </a:p>
          <a:p>
            <a:pPr lvl="0" marL="267843" indent="-267843" defTabSz="332993">
              <a:spcBef>
                <a:spcPts val="17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166">
                <a:solidFill>
                  <a:srgbClr val="3E231A"/>
                </a:solidFill>
              </a:rPr>
              <a:t>Traballamos en equipos cooperativos</a:t>
            </a:r>
            <a:endParaRPr sz="2166">
              <a:solidFill>
                <a:srgbClr val="3E231A"/>
              </a:solidFill>
            </a:endParaRPr>
          </a:p>
          <a:p>
            <a:pPr lvl="0" marL="267843" indent="-267843" defTabSz="332993">
              <a:spcBef>
                <a:spcPts val="17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166">
                <a:solidFill>
                  <a:srgbClr val="3E231A"/>
                </a:solidFill>
              </a:rPr>
              <a:t>O alumnado é activo e autónomo</a:t>
            </a:r>
            <a:endParaRPr sz="2166">
              <a:solidFill>
                <a:srgbClr val="3E231A"/>
              </a:solidFill>
            </a:endParaRPr>
          </a:p>
          <a:p>
            <a:pPr lvl="0" marL="267843" indent="-267843" defTabSz="332993">
              <a:spcBef>
                <a:spcPts val="17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166">
                <a:solidFill>
                  <a:srgbClr val="3E231A"/>
                </a:solidFill>
              </a:rPr>
              <a:t>O diálogo e o debate teñen un papel fundamental</a:t>
            </a:r>
            <a:endParaRPr sz="2166">
              <a:solidFill>
                <a:srgbClr val="3E231A"/>
              </a:solidFill>
            </a:endParaRPr>
          </a:p>
          <a:p>
            <a:pPr lvl="0" marL="267843" indent="-267843" defTabSz="332993">
              <a:spcBef>
                <a:spcPts val="17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166">
                <a:solidFill>
                  <a:srgbClr val="3E231A"/>
                </a:solidFill>
              </a:rPr>
              <a:t>Implicación das familias</a:t>
            </a:r>
          </a:p>
        </p:txBody>
      </p:sp>
      <p:pic>
        <p:nvPicPr>
          <p:cNvPr id="95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738896">
            <a:off x="8280210" y="5494087"/>
            <a:ext cx="3718003" cy="2817078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94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400677">
            <a:off x="6131961" y="2178869"/>
            <a:ext cx="5810723" cy="4386617"/>
          </a:xfrm>
          <a:prstGeom prst="rect">
            <a:avLst/>
          </a:prstGeom>
        </p:spPr>
      </p:pic>
      <p:sp>
        <p:nvSpPr>
          <p:cNvPr id="299" name="Shape 299"/>
          <p:cNvSpPr/>
          <p:nvPr/>
        </p:nvSpPr>
        <p:spPr>
          <a:xfrm>
            <a:off x="356661" y="732326"/>
            <a:ext cx="1264736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5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00">
                <a:solidFill>
                  <a:srgbClr val="3E231A"/>
                </a:solidFill>
              </a:rPr>
              <a:t>Perruquería e maquillaxe</a:t>
            </a:r>
          </a:p>
        </p:txBody>
      </p:sp>
      <p:sp>
        <p:nvSpPr>
          <p:cNvPr id="300" name="Shape 300"/>
          <p:cNvSpPr/>
          <p:nvPr/>
        </p:nvSpPr>
        <p:spPr>
          <a:xfrm>
            <a:off x="1302069" y="7565727"/>
            <a:ext cx="10959462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3E231A"/>
                </a:solidFill>
              </a:rPr>
              <a:t>No noso set de rodaxe contabamos tamén cun equipo de perruquería e maquillaxe, quen ademáis axudaba a vestir ós actores en cada unha das escenas.</a:t>
            </a:r>
          </a:p>
        </p:txBody>
      </p:sp>
      <p:pic>
        <p:nvPicPr>
          <p:cNvPr id="301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1215524">
            <a:off x="1342294" y="2424586"/>
            <a:ext cx="5832810" cy="4403183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215524">
            <a:off x="1055112" y="2122472"/>
            <a:ext cx="6029042" cy="4550357"/>
          </a:xfrm>
          <a:prstGeom prst="rect">
            <a:avLst/>
          </a:prstGeom>
        </p:spPr>
      </p:pic>
      <p:sp>
        <p:nvSpPr>
          <p:cNvPr id="304" name="Shape 304"/>
          <p:cNvSpPr/>
          <p:nvPr/>
        </p:nvSpPr>
        <p:spPr>
          <a:xfrm>
            <a:off x="356661" y="732326"/>
            <a:ext cx="1264736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5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00">
                <a:solidFill>
                  <a:srgbClr val="3E231A"/>
                </a:solidFill>
              </a:rPr>
              <a:t>Os actores</a:t>
            </a:r>
          </a:p>
        </p:txBody>
      </p:sp>
      <p:sp>
        <p:nvSpPr>
          <p:cNvPr id="305" name="Shape 305"/>
          <p:cNvSpPr/>
          <p:nvPr/>
        </p:nvSpPr>
        <p:spPr>
          <a:xfrm>
            <a:off x="1302069" y="7565727"/>
            <a:ext cx="10959462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3E231A"/>
                </a:solidFill>
              </a:rPr>
              <a:t>Repartíronse os papeis entre os actores principais, incluíndo ó resto dos compañeiros e compañeiras como actores secundarios ou extras.</a:t>
            </a:r>
          </a:p>
        </p:txBody>
      </p:sp>
      <p:pic>
        <p:nvPicPr>
          <p:cNvPr id="306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376071">
            <a:off x="5959211" y="2435534"/>
            <a:ext cx="5990527" cy="4521470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215524">
            <a:off x="1055112" y="2287572"/>
            <a:ext cx="6029042" cy="4550357"/>
          </a:xfrm>
          <a:prstGeom prst="rect">
            <a:avLst/>
          </a:prstGeom>
        </p:spPr>
      </p:pic>
      <p:sp>
        <p:nvSpPr>
          <p:cNvPr id="309" name="Shape 309"/>
          <p:cNvSpPr/>
          <p:nvPr/>
        </p:nvSpPr>
        <p:spPr>
          <a:xfrm>
            <a:off x="356661" y="732326"/>
            <a:ext cx="1264736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5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00">
                <a:solidFill>
                  <a:srgbClr val="3E231A"/>
                </a:solidFill>
              </a:rPr>
              <a:t>Rodando en croma</a:t>
            </a:r>
          </a:p>
        </p:txBody>
      </p:sp>
      <p:sp>
        <p:nvSpPr>
          <p:cNvPr id="310" name="Shape 310"/>
          <p:cNvSpPr/>
          <p:nvPr/>
        </p:nvSpPr>
        <p:spPr>
          <a:xfrm>
            <a:off x="1302069" y="7565727"/>
            <a:ext cx="10959462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3E231A"/>
                </a:solidFill>
              </a:rPr>
              <a:t>Segundo o plan de rodaxe, comezamos rodando as escenas que terían lugar nun croma, en diferente orde do establecido no guión da película</a:t>
            </a:r>
          </a:p>
        </p:txBody>
      </p:sp>
      <p:pic>
        <p:nvPicPr>
          <p:cNvPr id="311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376071">
            <a:off x="5959211" y="2302015"/>
            <a:ext cx="5990527" cy="4521470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/>
        </p:nvSpPr>
        <p:spPr>
          <a:xfrm>
            <a:off x="356661" y="732326"/>
            <a:ext cx="1264736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5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00">
                <a:solidFill>
                  <a:srgbClr val="3E231A"/>
                </a:solidFill>
              </a:rPr>
              <a:t>Rodando en exteriores</a:t>
            </a:r>
          </a:p>
        </p:txBody>
      </p:sp>
      <p:sp>
        <p:nvSpPr>
          <p:cNvPr id="314" name="Shape 314"/>
          <p:cNvSpPr/>
          <p:nvPr/>
        </p:nvSpPr>
        <p:spPr>
          <a:xfrm>
            <a:off x="1314769" y="7325824"/>
            <a:ext cx="10959462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3E231A"/>
                </a:solidFill>
              </a:rPr>
              <a:t>Segundo o permitían as condicións meteorolóxicas, rodamos as escenas que tiñan lugar en exteriores, nas localizacións elexidas polo equipo de fotografía.</a:t>
            </a:r>
          </a:p>
        </p:txBody>
      </p:sp>
      <p:pic>
        <p:nvPicPr>
          <p:cNvPr id="315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376071">
            <a:off x="5997311" y="1946236"/>
            <a:ext cx="5990527" cy="4521470"/>
          </a:xfrm>
          <a:prstGeom prst="rect">
            <a:avLst/>
          </a:prstGeom>
        </p:spPr>
      </p:pic>
      <p:pic>
        <p:nvPicPr>
          <p:cNvPr id="316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1215524">
            <a:off x="1034617" y="2426275"/>
            <a:ext cx="5827767" cy="4399400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215524">
            <a:off x="1055112" y="2122472"/>
            <a:ext cx="6029042" cy="4550357"/>
          </a:xfrm>
          <a:prstGeom prst="rect">
            <a:avLst/>
          </a:prstGeom>
        </p:spPr>
      </p:pic>
      <p:sp>
        <p:nvSpPr>
          <p:cNvPr id="319" name="Shape 319"/>
          <p:cNvSpPr/>
          <p:nvPr/>
        </p:nvSpPr>
        <p:spPr>
          <a:xfrm>
            <a:off x="356661" y="732326"/>
            <a:ext cx="1264736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5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00">
                <a:solidFill>
                  <a:srgbClr val="3E231A"/>
                </a:solidFill>
              </a:rPr>
              <a:t>Rodando en interiores</a:t>
            </a:r>
          </a:p>
        </p:txBody>
      </p:sp>
      <p:sp>
        <p:nvSpPr>
          <p:cNvPr id="320" name="Shape 320"/>
          <p:cNvSpPr/>
          <p:nvPr/>
        </p:nvSpPr>
        <p:spPr>
          <a:xfrm>
            <a:off x="1302069" y="7565727"/>
            <a:ext cx="10959462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3E231A"/>
                </a:solidFill>
              </a:rPr>
              <a:t>Rodamos en interiores as escenas que tiñan lugar dentro “da casa de Chaplin”, segundo o indicado no guión.</a:t>
            </a:r>
          </a:p>
        </p:txBody>
      </p:sp>
      <p:pic>
        <p:nvPicPr>
          <p:cNvPr id="321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376071">
            <a:off x="5895712" y="2435534"/>
            <a:ext cx="5990527" cy="4521470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215524">
            <a:off x="1055112" y="2122472"/>
            <a:ext cx="6029042" cy="4550357"/>
          </a:xfrm>
          <a:prstGeom prst="rect">
            <a:avLst/>
          </a:prstGeom>
        </p:spPr>
      </p:pic>
      <p:sp>
        <p:nvSpPr>
          <p:cNvPr id="324" name="Shape 324"/>
          <p:cNvSpPr/>
          <p:nvPr/>
        </p:nvSpPr>
        <p:spPr>
          <a:xfrm>
            <a:off x="356661" y="732326"/>
            <a:ext cx="1264736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5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00">
                <a:solidFill>
                  <a:srgbClr val="3E231A"/>
                </a:solidFill>
              </a:rPr>
              <a:t>Efectos especiais</a:t>
            </a:r>
          </a:p>
        </p:txBody>
      </p:sp>
      <p:sp>
        <p:nvSpPr>
          <p:cNvPr id="325" name="Shape 325"/>
          <p:cNvSpPr/>
          <p:nvPr/>
        </p:nvSpPr>
        <p:spPr>
          <a:xfrm>
            <a:off x="1302069" y="7565727"/>
            <a:ext cx="10959462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3E231A"/>
                </a:solidFill>
              </a:rPr>
              <a:t>O equipo de efectos especiais, encargouse de convertir a película a branco e negro e de engadir dos diferentes fondos no croma, empregando un programa informático.</a:t>
            </a:r>
          </a:p>
        </p:txBody>
      </p:sp>
      <p:pic>
        <p:nvPicPr>
          <p:cNvPr id="326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376071">
            <a:off x="5794111" y="2308534"/>
            <a:ext cx="5990527" cy="4521470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215524">
            <a:off x="1055112" y="2122472"/>
            <a:ext cx="6029042" cy="4550357"/>
          </a:xfrm>
          <a:prstGeom prst="rect">
            <a:avLst/>
          </a:prstGeom>
        </p:spPr>
      </p:pic>
      <p:sp>
        <p:nvSpPr>
          <p:cNvPr id="329" name="Shape 329"/>
          <p:cNvSpPr/>
          <p:nvPr/>
        </p:nvSpPr>
        <p:spPr>
          <a:xfrm>
            <a:off x="356661" y="732326"/>
            <a:ext cx="1264736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5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00">
                <a:solidFill>
                  <a:srgbClr val="3E231A"/>
                </a:solidFill>
              </a:rPr>
              <a:t>Montaxe da película</a:t>
            </a:r>
          </a:p>
        </p:txBody>
      </p:sp>
      <p:sp>
        <p:nvSpPr>
          <p:cNvPr id="330" name="Shape 330"/>
          <p:cNvSpPr/>
          <p:nvPr/>
        </p:nvSpPr>
        <p:spPr>
          <a:xfrm>
            <a:off x="1302069" y="7337127"/>
            <a:ext cx="10959462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3E231A"/>
                </a:solidFill>
              </a:rPr>
              <a:t>O equipo de montaxe, pola súa banda, encargouse de “ordear” as escenas da película na orde que establecía o guión e story-board, xa que foran rodadas nunha orde distinta.</a:t>
            </a:r>
          </a:p>
        </p:txBody>
      </p:sp>
      <p:pic>
        <p:nvPicPr>
          <p:cNvPr id="331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376071">
            <a:off x="5959211" y="2435534"/>
            <a:ext cx="5990527" cy="4521470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/>
        </p:nvSpPr>
        <p:spPr>
          <a:xfrm>
            <a:off x="356661" y="732326"/>
            <a:ext cx="1264736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5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00">
                <a:solidFill>
                  <a:srgbClr val="3E231A"/>
                </a:solidFill>
              </a:rPr>
              <a:t>Música e son</a:t>
            </a:r>
          </a:p>
        </p:txBody>
      </p:sp>
      <p:sp>
        <p:nvSpPr>
          <p:cNvPr id="334" name="Shape 334"/>
          <p:cNvSpPr/>
          <p:nvPr/>
        </p:nvSpPr>
        <p:spPr>
          <a:xfrm>
            <a:off x="1302069" y="7428003"/>
            <a:ext cx="10959462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3E231A"/>
                </a:solidFill>
              </a:rPr>
              <a:t>O equipo de son e música selecciona e “sitúa” en cada escena o audio que se corresponde mellor con cada unha, xa que se trata dunha película muda.</a:t>
            </a:r>
          </a:p>
        </p:txBody>
      </p:sp>
      <p:pic>
        <p:nvPicPr>
          <p:cNvPr id="335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215524">
            <a:off x="1055112" y="2122472"/>
            <a:ext cx="6029042" cy="4550357"/>
          </a:xfrm>
          <a:prstGeom prst="rect">
            <a:avLst/>
          </a:prstGeom>
        </p:spPr>
      </p:pic>
      <p:pic>
        <p:nvPicPr>
          <p:cNvPr id="336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376071">
            <a:off x="5959211" y="2435534"/>
            <a:ext cx="5990527" cy="4521470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/>
          <p:nvPr/>
        </p:nvSpPr>
        <p:spPr>
          <a:xfrm>
            <a:off x="356661" y="732326"/>
            <a:ext cx="1264736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5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00">
                <a:solidFill>
                  <a:srgbClr val="3E231A"/>
                </a:solidFill>
              </a:rPr>
              <a:t>Títulos e créditos</a:t>
            </a:r>
          </a:p>
        </p:txBody>
      </p:sp>
      <p:sp>
        <p:nvSpPr>
          <p:cNvPr id="339" name="Shape 339"/>
          <p:cNvSpPr/>
          <p:nvPr/>
        </p:nvSpPr>
        <p:spPr>
          <a:xfrm>
            <a:off x="1200612" y="7199403"/>
            <a:ext cx="10959462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3E231A"/>
                </a:solidFill>
              </a:rPr>
              <a:t>En gran grupo escribimos os diferentes textos, títulos e créditos da película. Ademáis os equipos de efectos especiais e montaxe comentaron como foi o proceso de elaboración partindo das escenas rodadas en diferentes ordes.</a:t>
            </a:r>
          </a:p>
        </p:txBody>
      </p:sp>
      <p:pic>
        <p:nvPicPr>
          <p:cNvPr id="340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215524">
            <a:off x="1055112" y="2122472"/>
            <a:ext cx="6029042" cy="4550357"/>
          </a:xfrm>
          <a:prstGeom prst="rect">
            <a:avLst/>
          </a:prstGeom>
        </p:spPr>
      </p:pic>
      <p:pic>
        <p:nvPicPr>
          <p:cNvPr id="341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376071">
            <a:off x="5971911" y="2302030"/>
            <a:ext cx="5990527" cy="4521470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5126" y="1633025"/>
            <a:ext cx="10891248" cy="1940870"/>
          </a:xfrm>
          <a:prstGeom prst="rect">
            <a:avLst/>
          </a:prstGeom>
        </p:spPr>
      </p:pic>
      <p:sp>
        <p:nvSpPr>
          <p:cNvPr id="344" name="Shape 344"/>
          <p:cNvSpPr/>
          <p:nvPr/>
        </p:nvSpPr>
        <p:spPr>
          <a:xfrm>
            <a:off x="1690414" y="830868"/>
            <a:ext cx="9623972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u="sng">
                <a:solidFill>
                  <a:srgbClr val="3E231A"/>
                </a:solidFill>
              </a:rPr>
              <a:t>Actividade 5:</a:t>
            </a:r>
            <a:r>
              <a:rPr sz="3600">
                <a:solidFill>
                  <a:srgbClr val="3E231A"/>
                </a:solidFill>
              </a:rPr>
              <a:t>  Un cine para proxectar a película</a:t>
            </a:r>
          </a:p>
        </p:txBody>
      </p:sp>
      <p:pic>
        <p:nvPicPr>
          <p:cNvPr id="345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2244" y="4501647"/>
            <a:ext cx="10777012" cy="4282552"/>
          </a:xfrm>
          <a:prstGeom prst="rect">
            <a:avLst/>
          </a:prstGeom>
        </p:spPr>
      </p:pic>
      <p:sp>
        <p:nvSpPr>
          <p:cNvPr id="346" name="Shape 346"/>
          <p:cNvSpPr/>
          <p:nvPr/>
        </p:nvSpPr>
        <p:spPr>
          <a:xfrm>
            <a:off x="4655799" y="3631370"/>
            <a:ext cx="48323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transposición didáctica</a:t>
            </a:r>
          </a:p>
        </p:txBody>
      </p:sp>
      <p:sp>
        <p:nvSpPr>
          <p:cNvPr id="347" name="Shape 347"/>
          <p:cNvSpPr/>
          <p:nvPr/>
        </p:nvSpPr>
        <p:spPr>
          <a:xfrm rot="5460135">
            <a:off x="3907866" y="3745946"/>
            <a:ext cx="580280" cy="585288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spd="fast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5" grpId="3"/>
      <p:bldP build="whole" bldLvl="1" animBg="1" rev="0" advAuto="0" spid="346" grpId="2"/>
      <p:bldP build="whole" bldLvl="1" animBg="1" rev="0" advAuto="0" spid="34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608135">
            <a:off x="8570431" y="906926"/>
            <a:ext cx="3693009" cy="1782762"/>
          </a:xfrm>
          <a:prstGeom prst="rect">
            <a:avLst/>
          </a:prstGeom>
        </p:spPr>
      </p:pic>
      <p:sp>
        <p:nvSpPr>
          <p:cNvPr id="98" name="Shape 98"/>
          <p:cNvSpPr/>
          <p:nvPr>
            <p:ph type="title"/>
          </p:nvPr>
        </p:nvSpPr>
        <p:spPr>
          <a:xfrm>
            <a:off x="977900" y="1003300"/>
            <a:ext cx="7223671" cy="1857375"/>
          </a:xfrm>
          <a:prstGeom prst="rect">
            <a:avLst/>
          </a:prstGeom>
        </p:spPr>
        <p:txBody>
          <a:bodyPr/>
          <a:lstStyle>
            <a:lvl1pPr defTabSz="543305">
              <a:defRPr sz="5115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115">
                <a:solidFill>
                  <a:srgbClr val="3E231A"/>
                </a:solidFill>
              </a:rPr>
              <a:t>Traballamos o currículum</a:t>
            </a:r>
          </a:p>
        </p:txBody>
      </p:sp>
      <p:sp>
        <p:nvSpPr>
          <p:cNvPr id="99" name="Shape 99"/>
          <p:cNvSpPr/>
          <p:nvPr>
            <p:ph type="body" idx="1"/>
          </p:nvPr>
        </p:nvSpPr>
        <p:spPr>
          <a:xfrm>
            <a:off x="1270000" y="2819400"/>
            <a:ext cx="10154643" cy="5651500"/>
          </a:xfrm>
          <a:prstGeom prst="rect">
            <a:avLst/>
          </a:prstGeom>
        </p:spPr>
        <p:txBody>
          <a:bodyPr/>
          <a:lstStyle/>
          <a:p>
            <a:pPr lvl="0" marL="290956" indent="-290956" defTabSz="461518">
              <a:spcBef>
                <a:spcPts val="22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370">
                <a:solidFill>
                  <a:srgbClr val="3E231A"/>
                </a:solidFill>
              </a:rPr>
              <a:t>Contamos cunha propia concreción curricular integrada elaborada a partir do curículum oficial</a:t>
            </a:r>
            <a:endParaRPr sz="2370">
              <a:solidFill>
                <a:srgbClr val="3E231A"/>
              </a:solidFill>
            </a:endParaRPr>
          </a:p>
          <a:p>
            <a:pPr lvl="0" marL="290956" indent="-290956" defTabSz="461518">
              <a:spcBef>
                <a:spcPts val="22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370">
                <a:solidFill>
                  <a:srgbClr val="3E231A"/>
                </a:solidFill>
              </a:rPr>
              <a:t>Traballamos sempre en torno a tarefas con producto final socialmente relevante</a:t>
            </a:r>
            <a:endParaRPr sz="2370">
              <a:solidFill>
                <a:srgbClr val="3E231A"/>
              </a:solidFill>
            </a:endParaRPr>
          </a:p>
          <a:p>
            <a:pPr lvl="0" marL="290956" indent="-290956" defTabSz="461518">
              <a:spcBef>
                <a:spcPts val="22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370">
                <a:solidFill>
                  <a:srgbClr val="3E231A"/>
                </a:solidFill>
              </a:rPr>
              <a:t>Elaboramos Unidades Didácticas Integradas para cada tarefa (de forma conxunta as dúas aulas)</a:t>
            </a:r>
            <a:endParaRPr sz="2370">
              <a:solidFill>
                <a:srgbClr val="3E231A"/>
              </a:solidFill>
            </a:endParaRPr>
          </a:p>
          <a:p>
            <a:pPr lvl="0" marL="290956" indent="-290956" defTabSz="461518">
              <a:spcBef>
                <a:spcPts val="22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370">
                <a:solidFill>
                  <a:srgbClr val="3E231A"/>
                </a:solidFill>
              </a:rPr>
              <a:t>Traballamos sempre elementos do currículum</a:t>
            </a:r>
            <a:endParaRPr sz="2370">
              <a:solidFill>
                <a:srgbClr val="3E231A"/>
              </a:solidFill>
            </a:endParaRPr>
          </a:p>
          <a:p>
            <a:pPr lvl="0" marL="290956" indent="-290956" defTabSz="461518">
              <a:spcBef>
                <a:spcPts val="22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370">
                <a:solidFill>
                  <a:srgbClr val="3E231A"/>
                </a:solidFill>
              </a:rPr>
              <a:t>Temos en conta as recomendacións metodolóxicas feitas no currículum.</a:t>
            </a:r>
            <a:endParaRPr sz="2370">
              <a:solidFill>
                <a:srgbClr val="3E231A"/>
              </a:solidFill>
            </a:endParaRPr>
          </a:p>
          <a:p>
            <a:pPr lvl="0" marL="290956" indent="-290956" defTabSz="461518">
              <a:spcBef>
                <a:spcPts val="22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370">
                <a:solidFill>
                  <a:srgbClr val="3E231A"/>
                </a:solidFill>
              </a:rPr>
              <a:t>Temos en conta a aportación ás Competencias Clave.</a:t>
            </a:r>
          </a:p>
        </p:txBody>
      </p:sp>
    </p:spTree>
  </p:cSld>
  <p:clrMapOvr>
    <a:masterClrMapping/>
  </p:clrMapOvr>
  <p:transition spd="fast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99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74715">
            <a:off x="6398390" y="2735110"/>
            <a:ext cx="5669020" cy="3699180"/>
          </a:xfrm>
          <a:prstGeom prst="rect">
            <a:avLst/>
          </a:prstGeom>
        </p:spPr>
      </p:pic>
      <p:sp>
        <p:nvSpPr>
          <p:cNvPr id="350" name="Shape 350"/>
          <p:cNvSpPr/>
          <p:nvPr>
            <p:ph type="title"/>
          </p:nvPr>
        </p:nvSpPr>
        <p:spPr>
          <a:xfrm>
            <a:off x="1270000" y="874836"/>
            <a:ext cx="10464801" cy="1628528"/>
          </a:xfrm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>
                <a:solidFill>
                  <a:srgbClr val="3E231A"/>
                </a:solidFill>
              </a:rPr>
              <a:t>Presentando a película</a:t>
            </a:r>
          </a:p>
        </p:txBody>
      </p:sp>
      <p:sp>
        <p:nvSpPr>
          <p:cNvPr id="351" name="Shape 351"/>
          <p:cNvSpPr/>
          <p:nvPr>
            <p:ph type="body" idx="1"/>
          </p:nvPr>
        </p:nvSpPr>
        <p:spPr>
          <a:xfrm>
            <a:off x="908050" y="2397314"/>
            <a:ext cx="5727700" cy="6267352"/>
          </a:xfrm>
          <a:prstGeom prst="rect">
            <a:avLst/>
          </a:prstGeom>
        </p:spPr>
        <p:txBody>
          <a:bodyPr/>
          <a:lstStyle/>
          <a:p>
            <a:pPr lvl="0" marL="272542" indent="-272542" defTabSz="432308">
              <a:spcBef>
                <a:spcPts val="20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220">
                <a:solidFill>
                  <a:srgbClr val="3E231A"/>
                </a:solidFill>
              </a:rPr>
              <a:t>Queda pendente por facer a última actividade:</a:t>
            </a:r>
            <a:endParaRPr sz="2220">
              <a:solidFill>
                <a:srgbClr val="3E231A"/>
              </a:solidFill>
            </a:endParaRPr>
          </a:p>
          <a:p>
            <a:pPr lvl="2" marL="817625" indent="-272542" defTabSz="432308">
              <a:spcBef>
                <a:spcPts val="20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220">
                <a:solidFill>
                  <a:srgbClr val="3E231A"/>
                </a:solidFill>
              </a:rPr>
              <a:t>Crear un cine para presentar a película</a:t>
            </a:r>
            <a:endParaRPr sz="2220">
              <a:solidFill>
                <a:srgbClr val="3E231A"/>
              </a:solidFill>
            </a:endParaRPr>
          </a:p>
          <a:p>
            <a:pPr lvl="2" marL="817625" indent="-272542" defTabSz="432308">
              <a:spcBef>
                <a:spcPts val="20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220">
                <a:solidFill>
                  <a:srgbClr val="3E231A"/>
                </a:solidFill>
              </a:rPr>
              <a:t>Facer una proxección para os compañeiros do centro</a:t>
            </a:r>
            <a:endParaRPr sz="2220">
              <a:solidFill>
                <a:srgbClr val="3E231A"/>
              </a:solidFill>
            </a:endParaRPr>
          </a:p>
          <a:p>
            <a:pPr lvl="2" marL="817625" indent="-272542" defTabSz="432308">
              <a:spcBef>
                <a:spcPts val="20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220">
                <a:solidFill>
                  <a:srgbClr val="3E231A"/>
                </a:solidFill>
              </a:rPr>
              <a:t>Facer unha proxección para as familias</a:t>
            </a:r>
            <a:endParaRPr sz="2220">
              <a:solidFill>
                <a:srgbClr val="3E231A"/>
              </a:solidFill>
            </a:endParaRPr>
          </a:p>
          <a:p>
            <a:pPr lvl="2" marL="817625" indent="-272542" defTabSz="432308">
              <a:spcBef>
                <a:spcPts val="20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220">
                <a:solidFill>
                  <a:srgbClr val="3E231A"/>
                </a:solidFill>
              </a:rPr>
              <a:t>Publicar a película na web do centro</a:t>
            </a:r>
            <a:endParaRPr sz="2220">
              <a:solidFill>
                <a:srgbClr val="3E231A"/>
              </a:solidFill>
            </a:endParaRPr>
          </a:p>
          <a:p>
            <a:pPr lvl="2" marL="817625" indent="-272542" defTabSz="432308">
              <a:spcBef>
                <a:spcPts val="20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220">
                <a:solidFill>
                  <a:srgbClr val="3E231A"/>
                </a:solidFill>
              </a:rPr>
              <a:t>Presentar a película a algún concurso de curtamentraxes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51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058502">
            <a:off x="5629761" y="4905223"/>
            <a:ext cx="4935463" cy="3739836"/>
          </a:xfrm>
          <a:prstGeom prst="rect">
            <a:avLst/>
          </a:prstGeom>
        </p:spPr>
      </p:pic>
      <p:pic>
        <p:nvPicPr>
          <p:cNvPr id="354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1131885">
            <a:off x="7963985" y="2413358"/>
            <a:ext cx="4089066" cy="3095375"/>
          </a:xfrm>
          <a:prstGeom prst="rect">
            <a:avLst/>
          </a:prstGeom>
        </p:spPr>
      </p:pic>
      <p:sp>
        <p:nvSpPr>
          <p:cNvPr id="355" name="Shape 355"/>
          <p:cNvSpPr/>
          <p:nvPr/>
        </p:nvSpPr>
        <p:spPr>
          <a:xfrm>
            <a:off x="840791" y="641685"/>
            <a:ext cx="11323217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5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3E231A"/>
                </a:solidFill>
              </a:rPr>
              <a:t>Algunhas escenas da película</a:t>
            </a:r>
          </a:p>
        </p:txBody>
      </p:sp>
      <p:pic>
        <p:nvPicPr>
          <p:cNvPr id="356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713707">
            <a:off x="1726863" y="4861928"/>
            <a:ext cx="4308160" cy="3259696"/>
          </a:xfrm>
          <a:prstGeom prst="rect">
            <a:avLst/>
          </a:prstGeom>
        </p:spPr>
      </p:pic>
      <p:pic>
        <p:nvPicPr>
          <p:cNvPr id="357" name="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589960">
            <a:off x="4182494" y="1961140"/>
            <a:ext cx="4445844" cy="3362958"/>
          </a:xfrm>
          <a:prstGeom prst="rect">
            <a:avLst/>
          </a:prstGeom>
        </p:spPr>
      </p:pic>
      <p:pic>
        <p:nvPicPr>
          <p:cNvPr id="358" name="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 rot="20898625">
            <a:off x="1064569" y="2347240"/>
            <a:ext cx="4265380" cy="3227611"/>
          </a:xfrm>
          <a:prstGeom prst="rect">
            <a:avLst/>
          </a:prstGeom>
        </p:spPr>
      </p:pic>
      <p:sp>
        <p:nvSpPr>
          <p:cNvPr id="359" name="Shape 359"/>
          <p:cNvSpPr/>
          <p:nvPr/>
        </p:nvSpPr>
        <p:spPr>
          <a:xfrm>
            <a:off x="1043210" y="8324850"/>
            <a:ext cx="2028380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7" invalidUrl="" action="" tgtFrame="" tooltip="" history="1" highlightClick="0" endSnd="0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3600" u="sng">
                <a:solidFill>
                  <a:srgbClr val="3E231A"/>
                </a:solidFill>
                <a:hlinkClick r:id="rId7" invalidUrl="" action="" tgtFrame="" tooltip="" history="1" highlightClick="0" endSnd="0"/>
              </a:rPr>
              <a:t>ver trailer</a:t>
            </a:r>
          </a:p>
        </p:txBody>
      </p:sp>
    </p:spTree>
  </p:cSld>
  <p:clrMapOvr>
    <a:masterClrMapping/>
  </p:clrMapOvr>
  <p:transition spd="fast" advClick="1">
    <p:push dir="l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229807">
            <a:off x="1442443" y="1635778"/>
            <a:ext cx="9738914" cy="3903275"/>
          </a:xfrm>
          <a:prstGeom prst="rect">
            <a:avLst/>
          </a:prstGeom>
        </p:spPr>
      </p:pic>
      <p:sp>
        <p:nvSpPr>
          <p:cNvPr id="362" name="Shape 362"/>
          <p:cNvSpPr/>
          <p:nvPr>
            <p:ph type="title"/>
          </p:nvPr>
        </p:nvSpPr>
        <p:spPr>
          <a:xfrm>
            <a:off x="774700" y="617069"/>
            <a:ext cx="7446268" cy="1089187"/>
          </a:xfrm>
          <a:prstGeom prst="rect">
            <a:avLst/>
          </a:prstGeom>
        </p:spPr>
        <p:txBody>
          <a:bodyPr/>
          <a:lstStyle>
            <a:lvl1pPr defTabSz="356362">
              <a:defRPr sz="488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80">
                <a:solidFill>
                  <a:srgbClr val="3E231A"/>
                </a:solidFill>
              </a:rPr>
              <a:t>Avaliando a tarefa e a UDI</a:t>
            </a:r>
          </a:p>
        </p:txBody>
      </p:sp>
      <p:sp>
        <p:nvSpPr>
          <p:cNvPr id="363" name="Shape 363"/>
          <p:cNvSpPr/>
          <p:nvPr>
            <p:ph type="body" idx="1"/>
          </p:nvPr>
        </p:nvSpPr>
        <p:spPr>
          <a:xfrm>
            <a:off x="1469082" y="8622010"/>
            <a:ext cx="2832498" cy="516930"/>
          </a:xfrm>
          <a:prstGeom prst="rect">
            <a:avLst/>
          </a:prstGeom>
        </p:spPr>
        <p:txBody>
          <a:bodyPr/>
          <a:lstStyle>
            <a:lvl1pPr defTabSz="344677">
              <a:defRPr sz="1710" u="sng">
                <a:hlinkClick r:id="rId3" invalidUrl="" action="" tgtFrame="" tooltip="" history="1" highlightClick="0" endSnd="0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1710" u="sng">
                <a:solidFill>
                  <a:srgbClr val="3E231A"/>
                </a:solidFill>
                <a:hlinkClick r:id="rId3" invalidUrl="" action="" tgtFrame="" tooltip="" history="1" highlightClick="0" endSnd="0"/>
              </a:rPr>
              <a:t>Podes descargar a UDI aquí</a:t>
            </a:r>
          </a:p>
        </p:txBody>
      </p:sp>
      <p:pic>
        <p:nvPicPr>
          <p:cNvPr id="364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21347629">
            <a:off x="2473850" y="2464117"/>
            <a:ext cx="9395419" cy="4825366"/>
          </a:xfrm>
          <a:prstGeom prst="rect">
            <a:avLst/>
          </a:prstGeom>
        </p:spPr>
      </p:pic>
      <p:pic>
        <p:nvPicPr>
          <p:cNvPr id="365" name="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21470858">
            <a:off x="3193264" y="3642198"/>
            <a:ext cx="8973154" cy="4611026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4" grpId="1"/>
      <p:bldP build="whole" bldLvl="1" animBg="1" rev="0" advAuto="0" spid="365" grpId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394061">
            <a:off x="2810305" y="1209888"/>
            <a:ext cx="7384190" cy="5530424"/>
          </a:xfrm>
          <a:prstGeom prst="rect">
            <a:avLst/>
          </a:prstGeom>
        </p:spPr>
      </p:pic>
      <p:sp>
        <p:nvSpPr>
          <p:cNvPr id="368" name="Shape 368"/>
          <p:cNvSpPr/>
          <p:nvPr>
            <p:ph type="title"/>
          </p:nvPr>
        </p:nvSpPr>
        <p:spPr>
          <a:xfrm>
            <a:off x="1270000" y="6692900"/>
            <a:ext cx="10464800" cy="1270000"/>
          </a:xfrm>
          <a:prstGeom prst="rect">
            <a:avLst/>
          </a:prstGeom>
        </p:spPr>
        <p:txBody>
          <a:bodyPr/>
          <a:lstStyle>
            <a:lvl1pPr defTabSz="356362">
              <a:defRPr sz="4392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392">
                <a:solidFill>
                  <a:srgbClr val="3E231A"/>
                </a:solidFill>
              </a:rPr>
              <a:t>Explicación ampliada desta tarefa na web </a:t>
            </a:r>
          </a:p>
        </p:txBody>
      </p:sp>
      <p:sp>
        <p:nvSpPr>
          <p:cNvPr id="369" name="Shape 36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 u="sng">
                <a:hlinkClick r:id="rId3" invalidUrl="" action="" tgtFrame="" tooltip="" history="1" highlightClick="0" endSnd="0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2600" u="sng">
                <a:solidFill>
                  <a:srgbClr val="3E231A"/>
                </a:solidFill>
                <a:hlinkClick r:id="rId3" invalidUrl="" action="" tgtFrame="" tooltip="" history="1" highlightClick="0" endSnd="0"/>
              </a:rPr>
              <a:t>http://centros.edu.xunta.es/ceippedroantoniocervino</a:t>
            </a:r>
          </a:p>
        </p:txBody>
      </p:sp>
    </p:spTree>
  </p:cSld>
  <p:clrMapOvr>
    <a:masterClrMapping/>
  </p:clrMapOvr>
  <p:transition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09140" y="749300"/>
            <a:ext cx="4775201" cy="2882156"/>
          </a:xfrm>
          <a:prstGeom prst="rect">
            <a:avLst/>
          </a:prstGeom>
        </p:spPr>
      </p:pic>
      <p:pic>
        <p:nvPicPr>
          <p:cNvPr id="372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61402" y="3661545"/>
            <a:ext cx="4870678" cy="3081961"/>
          </a:xfrm>
          <a:prstGeom prst="rect">
            <a:avLst/>
          </a:prstGeom>
        </p:spPr>
      </p:pic>
      <p:pic>
        <p:nvPicPr>
          <p:cNvPr id="373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6900" y="736600"/>
            <a:ext cx="4650864" cy="6036004"/>
          </a:xfrm>
          <a:prstGeom prst="rect">
            <a:avLst/>
          </a:prstGeom>
        </p:spPr>
      </p:pic>
      <p:sp>
        <p:nvSpPr>
          <p:cNvPr id="374" name="Shape 374"/>
          <p:cNvSpPr/>
          <p:nvPr/>
        </p:nvSpPr>
        <p:spPr>
          <a:xfrm>
            <a:off x="2514967" y="6773595"/>
            <a:ext cx="7974866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6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800">
                <a:solidFill>
                  <a:srgbClr val="3E231A"/>
                </a:solidFill>
              </a:rPr>
              <a:t>“Ciencia ou ficción?”</a:t>
            </a:r>
          </a:p>
        </p:txBody>
      </p:sp>
      <p:sp>
        <p:nvSpPr>
          <p:cNvPr id="375" name="Shape 375"/>
          <p:cNvSpPr/>
          <p:nvPr/>
        </p:nvSpPr>
        <p:spPr>
          <a:xfrm>
            <a:off x="3086100" y="7726526"/>
            <a:ext cx="752584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E231A"/>
                </a:solidFill>
              </a:rPr>
              <a:t>Experiencias científicas dentro dunha tarefa</a:t>
            </a:r>
          </a:p>
        </p:txBody>
      </p:sp>
    </p:spTree>
  </p:cSld>
  <p:clrMapOvr>
    <a:masterClrMapping/>
  </p:clrMapOvr>
  <p:transition spd="fast" advClick="1">
    <p:push dir="l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>
            <p:ph type="title"/>
          </p:nvPr>
        </p:nvSpPr>
        <p:spPr>
          <a:xfrm>
            <a:off x="1270000" y="520700"/>
            <a:ext cx="10464800" cy="2108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Planificando a tarefa…</a:t>
            </a:r>
          </a:p>
        </p:txBody>
      </p:sp>
      <p:sp>
        <p:nvSpPr>
          <p:cNvPr id="378" name="Shape 378"/>
          <p:cNvSpPr/>
          <p:nvPr>
            <p:ph type="body" idx="1"/>
          </p:nvPr>
        </p:nvSpPr>
        <p:spPr>
          <a:xfrm>
            <a:off x="1270000" y="2165151"/>
            <a:ext cx="10464801" cy="6634808"/>
          </a:xfrm>
          <a:prstGeom prst="rect">
            <a:avLst/>
          </a:prstGeom>
        </p:spPr>
        <p:txBody>
          <a:bodyPr/>
          <a:lstStyle/>
          <a:p>
            <a:pPr lvl="0" marL="258445" indent="-258445" defTabSz="321310">
              <a:spcBef>
                <a:spcPts val="16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090">
                <a:solidFill>
                  <a:srgbClr val="3E231A"/>
                </a:solidFill>
              </a:rPr>
              <a:t>A idea xorde de forma coordinada entre os dous titores de infantil durante o verán. </a:t>
            </a:r>
            <a:endParaRPr sz="2090">
              <a:solidFill>
                <a:srgbClr val="3E231A"/>
              </a:solidFill>
            </a:endParaRPr>
          </a:p>
          <a:p>
            <a:pPr lvl="0" marL="258445" indent="-258445" defTabSz="321310">
              <a:spcBef>
                <a:spcPts val="16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090">
                <a:solidFill>
                  <a:srgbClr val="3E231A"/>
                </a:solidFill>
              </a:rPr>
              <a:t>Elaborar un libro como contribución de infantil para o traballo de centro do Salón do Libro: “Da ciencia á ficción”</a:t>
            </a:r>
            <a:endParaRPr sz="2090">
              <a:solidFill>
                <a:srgbClr val="3E231A"/>
              </a:solidFill>
            </a:endParaRPr>
          </a:p>
          <a:p>
            <a:pPr lvl="0" marL="258445" indent="-258445" defTabSz="321310">
              <a:spcBef>
                <a:spcPts val="16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090">
                <a:solidFill>
                  <a:srgbClr val="3E231A"/>
                </a:solidFill>
              </a:rPr>
              <a:t>Tratábase de introducir “as experiencias coa ciencia” como un elemento máis dentro dunha tarefa globalizada, onde estarían presentes outros moitos elementos.</a:t>
            </a:r>
            <a:endParaRPr sz="2090">
              <a:solidFill>
                <a:srgbClr val="3E231A"/>
              </a:solidFill>
            </a:endParaRPr>
          </a:p>
          <a:p>
            <a:pPr lvl="0" marL="258445" indent="-258445" defTabSz="321310">
              <a:spcBef>
                <a:spcPts val="16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090">
                <a:solidFill>
                  <a:srgbClr val="3E231A"/>
                </a:solidFill>
              </a:rPr>
              <a:t>Levar a cabo experimentos científicos e a partir dos mesmos crear historias de ficción.</a:t>
            </a:r>
            <a:endParaRPr sz="2090">
              <a:solidFill>
                <a:srgbClr val="3E231A"/>
              </a:solidFill>
            </a:endParaRPr>
          </a:p>
          <a:p>
            <a:pPr lvl="0" marL="258445" indent="-258445" defTabSz="321310">
              <a:spcBef>
                <a:spcPts val="16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090">
                <a:solidFill>
                  <a:srgbClr val="3E231A"/>
                </a:solidFill>
              </a:rPr>
              <a:t>Formular hipóteses a través do dialogo e debate e contrastándoas coa realidade </a:t>
            </a:r>
            <a:endParaRPr sz="2090">
              <a:solidFill>
                <a:srgbClr val="3E231A"/>
              </a:solidFill>
            </a:endParaRPr>
          </a:p>
          <a:p>
            <a:pPr lvl="0" marL="258445" indent="-258445" defTabSz="321310">
              <a:spcBef>
                <a:spcPts val="16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090">
                <a:solidFill>
                  <a:srgbClr val="3E231A"/>
                </a:solidFill>
              </a:rPr>
              <a:t>Elaborar un caderno de campo dos diferentes experimentos</a:t>
            </a:r>
            <a:endParaRPr sz="2090">
              <a:solidFill>
                <a:srgbClr val="3E231A"/>
              </a:solidFill>
            </a:endParaRPr>
          </a:p>
          <a:p>
            <a:pPr lvl="0" marL="258445" indent="-258445" defTabSz="321310">
              <a:spcBef>
                <a:spcPts val="16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090">
                <a:solidFill>
                  <a:srgbClr val="3E231A"/>
                </a:solidFill>
              </a:rPr>
              <a:t>Experimentar con diferentes fenómenos físicos e químicos a través dos diferentes experimentos.</a:t>
            </a:r>
            <a:endParaRPr sz="2090">
              <a:solidFill>
                <a:srgbClr val="3E231A"/>
              </a:solidFill>
            </a:endParaRPr>
          </a:p>
          <a:p>
            <a:pPr lvl="0" marL="258445" indent="-258445" defTabSz="321310">
              <a:spcBef>
                <a:spcPts val="16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090">
                <a:solidFill>
                  <a:srgbClr val="3E231A"/>
                </a:solidFill>
              </a:rPr>
              <a:t>Ideamos unha serie de exercicios e actividades para a tarefa, que terían como colofón a participación nas actividades do Salón do Libro.</a:t>
            </a:r>
          </a:p>
        </p:txBody>
      </p:sp>
    </p:spTree>
  </p:cSld>
  <p:clrMapOvr>
    <a:masterClrMapping/>
  </p:clrMapOvr>
  <p:transition spd="fast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78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3007" y="1370625"/>
            <a:ext cx="9969501" cy="5257801"/>
          </a:xfrm>
          <a:prstGeom prst="rect">
            <a:avLst/>
          </a:prstGeom>
        </p:spPr>
      </p:pic>
      <p:sp>
        <p:nvSpPr>
          <p:cNvPr id="381" name="Shape 38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5976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76">
                <a:solidFill>
                  <a:srgbClr val="3E231A"/>
                </a:solidFill>
              </a:rPr>
              <a:t>Deseñamos a U.D.I. </a:t>
            </a:r>
          </a:p>
        </p:txBody>
      </p:sp>
      <p:sp>
        <p:nvSpPr>
          <p:cNvPr id="382" name="Shape 382"/>
          <p:cNvSpPr/>
          <p:nvPr>
            <p:ph type="body" idx="1"/>
          </p:nvPr>
        </p:nvSpPr>
        <p:spPr>
          <a:xfrm>
            <a:off x="1270000" y="7651760"/>
            <a:ext cx="10464800" cy="637878"/>
          </a:xfrm>
          <a:prstGeom prst="rect">
            <a:avLst/>
          </a:prstGeom>
        </p:spPr>
        <p:txBody>
          <a:bodyPr/>
          <a:lstStyle>
            <a:lvl1pPr defTabSz="443991">
              <a:defRPr sz="2736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36">
                <a:solidFill>
                  <a:srgbClr val="3E231A"/>
                </a:solidFill>
              </a:rPr>
              <a:t>a partir da nosa concrección curricular</a:t>
            </a:r>
          </a:p>
        </p:txBody>
      </p:sp>
      <p:sp>
        <p:nvSpPr>
          <p:cNvPr id="383" name="Shape 383"/>
          <p:cNvSpPr/>
          <p:nvPr/>
        </p:nvSpPr>
        <p:spPr>
          <a:xfrm>
            <a:off x="1231037" y="8675543"/>
            <a:ext cx="178568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 u="sng">
                <a:solidFill>
                  <a:srgbClr val="825F66"/>
                </a:solidFill>
                <a:latin typeface="Marker Felt"/>
                <a:ea typeface="Marker Felt"/>
                <a:cs typeface="Marker Felt"/>
                <a:sym typeface="Marker Felt"/>
                <a:hlinkClick r:id="rId3" invalidUrl="" action="" tgtFrame="" tooltip="" history="1" highlightClick="0" endSnd="0"/>
              </a:rPr>
              <a:t>Podes descargar a UDI</a:t>
            </a:r>
            <a:r>
              <a:rPr sz="1500">
                <a:solidFill>
                  <a:srgbClr val="825F66"/>
                </a:solidFill>
                <a:latin typeface="Marker Felt"/>
                <a:ea typeface="Marker Felt"/>
                <a:cs typeface="Marker Felt"/>
                <a:sym typeface="Marker Felt"/>
              </a:rPr>
              <a:t> </a:t>
            </a:r>
          </a:p>
        </p:txBody>
      </p:sp>
    </p:spTree>
  </p:cSld>
  <p:clrMapOvr>
    <a:masterClrMapping/>
  </p:clrMapOvr>
  <p:transition spd="fast" advClick="1">
    <p:push dir="l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/>
          <p:nvPr>
            <p:ph type="title"/>
          </p:nvPr>
        </p:nvSpPr>
        <p:spPr>
          <a:xfrm>
            <a:off x="965200" y="555029"/>
            <a:ext cx="10758240" cy="1869828"/>
          </a:xfrm>
          <a:prstGeom prst="rect">
            <a:avLst/>
          </a:prstGeom>
        </p:spPr>
        <p:txBody>
          <a:bodyPr/>
          <a:lstStyle/>
          <a:p>
            <a:pPr lvl="0" defTabSz="484886">
              <a:defRPr sz="1800">
                <a:solidFill>
                  <a:srgbClr val="000000"/>
                </a:solidFill>
              </a:defRPr>
            </a:pPr>
            <a:r>
              <a:rPr sz="5644">
                <a:solidFill>
                  <a:srgbClr val="3E231A"/>
                </a:solidFill>
              </a:rPr>
              <a:t>Os experimentos: </a:t>
            </a:r>
            <a:endParaRPr sz="5644">
              <a:solidFill>
                <a:srgbClr val="3E231A"/>
              </a:solidFill>
            </a:endParaRPr>
          </a:p>
          <a:p>
            <a:pPr lvl="0" defTabSz="484886">
              <a:defRPr sz="1800">
                <a:solidFill>
                  <a:srgbClr val="000000"/>
                </a:solidFill>
              </a:defRPr>
            </a:pPr>
            <a:r>
              <a:rPr sz="3320">
                <a:solidFill>
                  <a:srgbClr val="3E231A"/>
                </a:solidFill>
              </a:rPr>
              <a:t>unha actividade dentro da tarefa integrada</a:t>
            </a:r>
          </a:p>
        </p:txBody>
      </p:sp>
      <p:sp>
        <p:nvSpPr>
          <p:cNvPr id="386" name="Shape 38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387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053" y="2807666"/>
            <a:ext cx="11526694" cy="4138268"/>
          </a:xfrm>
          <a:prstGeom prst="rect">
            <a:avLst/>
          </a:prstGeom>
        </p:spPr>
      </p:pic>
      <p:sp>
        <p:nvSpPr>
          <p:cNvPr id="388" name="Shape 388"/>
          <p:cNvSpPr/>
          <p:nvPr/>
        </p:nvSpPr>
        <p:spPr>
          <a:xfrm>
            <a:off x="450714" y="7186062"/>
            <a:ext cx="12103372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63D2E"/>
                </a:solidFill>
              </a:rPr>
              <a:t>Cada unha das aulas leva a cabo os mesmos experimentos, pero en orde </a:t>
            </a:r>
            <a:endParaRPr sz="2600">
              <a:solidFill>
                <a:srgbClr val="663D2E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63D2E"/>
                </a:solidFill>
              </a:rPr>
              <a:t>inverso xa que só 8 deles formarán parte do libro  </a:t>
            </a:r>
          </a:p>
        </p:txBody>
      </p:sp>
    </p:spTree>
  </p:cSld>
  <p:clrMapOvr>
    <a:masterClrMapping/>
  </p:clrMapOvr>
  <p:transition spd="fast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8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454481">
            <a:off x="6918153" y="2807481"/>
            <a:ext cx="4879255" cy="4805767"/>
          </a:xfrm>
          <a:prstGeom prst="rect">
            <a:avLst/>
          </a:prstGeom>
        </p:spPr>
      </p:pic>
      <p:sp>
        <p:nvSpPr>
          <p:cNvPr id="391" name="Shape 3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>
                <a:solidFill>
                  <a:srgbClr val="3E231A"/>
                </a:solidFill>
              </a:rPr>
              <a:t>Formulando hipóteses</a:t>
            </a:r>
          </a:p>
        </p:txBody>
      </p:sp>
      <p:sp>
        <p:nvSpPr>
          <p:cNvPr id="392" name="Shape 39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279907" indent="-279907" defTabSz="443991">
              <a:spcBef>
                <a:spcPts val="21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280">
                <a:solidFill>
                  <a:srgbClr val="3E231A"/>
                </a:solidFill>
              </a:rPr>
              <a:t>Antes de levar a cabo o experimento exploramos libremente o material </a:t>
            </a:r>
            <a:endParaRPr sz="2280">
              <a:solidFill>
                <a:srgbClr val="3E231A"/>
              </a:solidFill>
            </a:endParaRPr>
          </a:p>
          <a:p>
            <a:pPr lvl="0" marL="279907" indent="-279907" defTabSz="443991">
              <a:spcBef>
                <a:spcPts val="21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280">
                <a:solidFill>
                  <a:srgbClr val="3E231A"/>
                </a:solidFill>
              </a:rPr>
              <a:t> A través do diálogo formulamos hipóteses sobre o que sucederá en cada un dos expermientos, que se pode facer co material, como se chama, para que serve…</a:t>
            </a:r>
            <a:endParaRPr sz="2280">
              <a:solidFill>
                <a:srgbClr val="3E231A"/>
              </a:solidFill>
            </a:endParaRPr>
          </a:p>
          <a:p>
            <a:pPr lvl="0" marL="279907" indent="-279907" defTabSz="443991">
              <a:spcBef>
                <a:spcPts val="21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280">
                <a:solidFill>
                  <a:srgbClr val="3E231A"/>
                </a:solidFill>
              </a:rPr>
              <a:t>Anoto as hipóteses para contrastalas con eles unha vez rematado o experimento</a:t>
            </a:r>
          </a:p>
        </p:txBody>
      </p:sp>
    </p:spTree>
  </p:cSld>
  <p:clrMapOvr>
    <a:masterClrMapping/>
  </p:clrMapOvr>
  <p:transition spd="fast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92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89858" y="1918873"/>
            <a:ext cx="3857938" cy="2511452"/>
          </a:xfrm>
          <a:prstGeom prst="rect">
            <a:avLst/>
          </a:prstGeom>
        </p:spPr>
      </p:pic>
      <p:pic>
        <p:nvPicPr>
          <p:cNvPr id="395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26744" y="4504919"/>
            <a:ext cx="3784167" cy="3944162"/>
          </a:xfrm>
          <a:prstGeom prst="rect">
            <a:avLst/>
          </a:prstGeom>
        </p:spPr>
      </p:pic>
      <p:pic>
        <p:nvPicPr>
          <p:cNvPr id="396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02558" y="1824194"/>
            <a:ext cx="5084161" cy="6601598"/>
          </a:xfrm>
          <a:prstGeom prst="rect">
            <a:avLst/>
          </a:prstGeom>
        </p:spPr>
      </p:pic>
      <p:sp>
        <p:nvSpPr>
          <p:cNvPr id="397" name="Shape 397"/>
          <p:cNvSpPr/>
          <p:nvPr/>
        </p:nvSpPr>
        <p:spPr>
          <a:xfrm>
            <a:off x="3331827" y="663178"/>
            <a:ext cx="6341146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6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800">
                <a:solidFill>
                  <a:srgbClr val="3E231A"/>
                </a:solidFill>
              </a:rPr>
              <a:t>O reloxo pataca</a:t>
            </a:r>
          </a:p>
        </p:txBody>
      </p:sp>
    </p:spTree>
  </p:cSld>
  <p:clrMapOvr>
    <a:masterClrMapping/>
  </p:clrMapOvr>
  <p:transition spd="fast" advClick="1">
    <p:push dir="l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title"/>
          </p:nvPr>
        </p:nvSpPr>
        <p:spPr>
          <a:xfrm>
            <a:off x="-469900" y="635000"/>
            <a:ext cx="10464800" cy="2108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Tarefas e UDIS</a:t>
            </a:r>
          </a:p>
        </p:txBody>
      </p:sp>
      <p:sp>
        <p:nvSpPr>
          <p:cNvPr id="102" name="Shape 102"/>
          <p:cNvSpPr/>
          <p:nvPr>
            <p:ph type="body" idx="1"/>
          </p:nvPr>
        </p:nvSpPr>
        <p:spPr>
          <a:xfrm>
            <a:off x="1295400" y="2524422"/>
            <a:ext cx="6704162" cy="5118399"/>
          </a:xfrm>
          <a:prstGeom prst="rect">
            <a:avLst/>
          </a:prstGeom>
        </p:spPr>
        <p:txBody>
          <a:bodyPr/>
          <a:lstStyle/>
          <a:p>
            <a:pPr lvl="0" marL="504134" indent="-504134" defTabSz="484886"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20">
                <a:solidFill>
                  <a:srgbClr val="3E231A"/>
                </a:solidFill>
              </a:rPr>
              <a:t>Facemos unha película como as de Chaplin</a:t>
            </a:r>
            <a:r>
              <a:rPr sz="3320">
                <a:solidFill>
                  <a:srgbClr val="3E93D7"/>
                </a:solidFill>
              </a:rPr>
              <a:t> </a:t>
            </a:r>
            <a:r>
              <a:rPr sz="2407">
                <a:solidFill>
                  <a:srgbClr val="7D5836"/>
                </a:solidFill>
              </a:rPr>
              <a:t>(explicando a UDI plantexada)</a:t>
            </a:r>
            <a:endParaRPr sz="2407">
              <a:solidFill>
                <a:srgbClr val="7D5836"/>
              </a:solidFill>
            </a:endParaRPr>
          </a:p>
          <a:p>
            <a:pPr lvl="0" marL="504134" indent="-504134" defTabSz="484886"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20">
                <a:solidFill>
                  <a:srgbClr val="3E231A"/>
                </a:solidFill>
              </a:rPr>
              <a:t>Ciencia ou ficción?: experimentando coa ciencia na aula</a:t>
            </a:r>
            <a:endParaRPr sz="3320">
              <a:solidFill>
                <a:srgbClr val="3E231A"/>
              </a:solidFill>
            </a:endParaRPr>
          </a:p>
          <a:p>
            <a:pPr lvl="0" marL="504134" indent="-504134" defTabSz="484886"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20">
                <a:solidFill>
                  <a:srgbClr val="3E231A"/>
                </a:solidFill>
              </a:rPr>
              <a:t>As TIC nas nosas aulas</a:t>
            </a:r>
          </a:p>
        </p:txBody>
      </p:sp>
      <p:pic>
        <p:nvPicPr>
          <p:cNvPr id="103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475657">
            <a:off x="8619384" y="2061961"/>
            <a:ext cx="2814774" cy="2139655"/>
          </a:xfrm>
          <a:prstGeom prst="rect">
            <a:avLst/>
          </a:prstGeom>
        </p:spPr>
      </p:pic>
      <p:pic>
        <p:nvPicPr>
          <p:cNvPr id="104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21090789">
            <a:off x="8395370" y="3738376"/>
            <a:ext cx="2997696" cy="2276847"/>
          </a:xfrm>
          <a:prstGeom prst="rect">
            <a:avLst/>
          </a:prstGeom>
        </p:spPr>
      </p:pic>
      <p:pic>
        <p:nvPicPr>
          <p:cNvPr id="105" name="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819399">
            <a:off x="8335051" y="5711607"/>
            <a:ext cx="3118334" cy="2367326"/>
          </a:xfrm>
          <a:prstGeom prst="rect">
            <a:avLst/>
          </a:prstGeom>
        </p:spPr>
      </p:pic>
      <p:sp>
        <p:nvSpPr>
          <p:cNvPr id="106" name="Shape 106"/>
          <p:cNvSpPr/>
          <p:nvPr/>
        </p:nvSpPr>
        <p:spPr>
          <a:xfrm>
            <a:off x="917596" y="8199735"/>
            <a:ext cx="768980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3E231A"/>
                </a:solidFill>
              </a:rPr>
              <a:t>Exemplos e documentación en </a:t>
            </a:r>
            <a:r>
              <a:rPr sz="2500" u="sng">
                <a:solidFill>
                  <a:srgbClr val="3E231A"/>
                </a:solidFill>
              </a:rPr>
              <a:t>www.</a:t>
            </a:r>
            <a:r>
              <a:rPr sz="2500" u="sng">
                <a:solidFill>
                  <a:srgbClr val="3E231A"/>
                </a:solidFill>
                <a:hlinkClick r:id="rId6" invalidUrl="" action="" tgtFrame="" tooltip="" history="1" highlightClick="0" endSnd="0"/>
              </a:rPr>
              <a:t>oscarabilleira.com</a:t>
            </a:r>
          </a:p>
        </p:txBody>
      </p:sp>
    </p:spTree>
  </p:cSld>
  <p:clrMapOvr>
    <a:masterClrMapping/>
  </p:clrMapOvr>
  <p:transition spd="fast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presetClass="entr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" grpId="4"/>
      <p:bldP build="whole" bldLvl="1" animBg="1" rev="0" advAuto="0" spid="103" grpId="2"/>
      <p:bldP build="p" bldLvl="5" animBg="1" rev="0" advAuto="0" spid="102" grpId="1"/>
      <p:bldP build="whole" bldLvl="1" animBg="1" rev="0" advAuto="0" spid="104" grpId="3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45740" y="1715640"/>
            <a:ext cx="3969342" cy="2582787"/>
          </a:xfrm>
          <a:prstGeom prst="rect">
            <a:avLst/>
          </a:prstGeom>
        </p:spPr>
      </p:pic>
      <p:pic>
        <p:nvPicPr>
          <p:cNvPr id="400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6607" y="4465446"/>
            <a:ext cx="4047608" cy="4219088"/>
          </a:xfrm>
          <a:prstGeom prst="rect">
            <a:avLst/>
          </a:prstGeom>
        </p:spPr>
      </p:pic>
      <p:pic>
        <p:nvPicPr>
          <p:cNvPr id="401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0650" y="1690421"/>
            <a:ext cx="5422950" cy="7043831"/>
          </a:xfrm>
          <a:prstGeom prst="rect">
            <a:avLst/>
          </a:prstGeom>
        </p:spPr>
      </p:pic>
      <p:sp>
        <p:nvSpPr>
          <p:cNvPr id="402" name="Shape 402"/>
          <p:cNvSpPr/>
          <p:nvPr/>
        </p:nvSpPr>
        <p:spPr>
          <a:xfrm>
            <a:off x="2292387" y="650807"/>
            <a:ext cx="8420026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6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800">
                <a:solidFill>
                  <a:srgbClr val="3E231A"/>
                </a:solidFill>
              </a:rPr>
              <a:t>Electricidade estática</a:t>
            </a:r>
          </a:p>
        </p:txBody>
      </p:sp>
    </p:spTree>
  </p:cSld>
  <p:clrMapOvr>
    <a:masterClrMapping/>
  </p:clrMapOvr>
  <p:transition spd="fast" advClick="1">
    <p:push dir="l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66000" y="1802573"/>
            <a:ext cx="4181668" cy="2718746"/>
          </a:xfrm>
          <a:prstGeom prst="rect">
            <a:avLst/>
          </a:prstGeom>
        </p:spPr>
      </p:pic>
      <p:pic>
        <p:nvPicPr>
          <p:cNvPr id="405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66000" y="4505727"/>
            <a:ext cx="4181668" cy="4358992"/>
          </a:xfrm>
          <a:prstGeom prst="rect">
            <a:avLst/>
          </a:prstGeom>
        </p:spPr>
      </p:pic>
      <p:pic>
        <p:nvPicPr>
          <p:cNvPr id="406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56823" y="1658783"/>
            <a:ext cx="5556777" cy="7218518"/>
          </a:xfrm>
          <a:prstGeom prst="rect">
            <a:avLst/>
          </a:prstGeom>
        </p:spPr>
      </p:pic>
      <p:sp>
        <p:nvSpPr>
          <p:cNvPr id="407" name="Shape 407"/>
          <p:cNvSpPr/>
          <p:nvPr/>
        </p:nvSpPr>
        <p:spPr>
          <a:xfrm>
            <a:off x="3182751" y="407833"/>
            <a:ext cx="7172698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6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800">
                <a:solidFill>
                  <a:srgbClr val="3E231A"/>
                </a:solidFill>
              </a:rPr>
              <a:t>O vaso pegañento</a:t>
            </a:r>
          </a:p>
        </p:txBody>
      </p:sp>
    </p:spTree>
  </p:cSld>
  <p:clrMapOvr>
    <a:masterClrMapping/>
  </p:clrMapOvr>
  <p:transition spd="fast" advClick="1">
    <p:push dir="l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45740" y="1515734"/>
            <a:ext cx="4205307" cy="2733883"/>
          </a:xfrm>
          <a:prstGeom prst="rect">
            <a:avLst/>
          </a:prstGeom>
        </p:spPr>
      </p:pic>
      <p:pic>
        <p:nvPicPr>
          <p:cNvPr id="410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20340" y="4258662"/>
            <a:ext cx="4256107" cy="4436676"/>
          </a:xfrm>
          <a:prstGeom prst="rect">
            <a:avLst/>
          </a:prstGeom>
        </p:spPr>
      </p:pic>
      <p:pic>
        <p:nvPicPr>
          <p:cNvPr id="411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94923" y="1515734"/>
            <a:ext cx="5556777" cy="7218518"/>
          </a:xfrm>
          <a:prstGeom prst="rect">
            <a:avLst/>
          </a:prstGeom>
        </p:spPr>
      </p:pic>
      <p:sp>
        <p:nvSpPr>
          <p:cNvPr id="412" name="Shape 412"/>
          <p:cNvSpPr/>
          <p:nvPr/>
        </p:nvSpPr>
        <p:spPr>
          <a:xfrm>
            <a:off x="4109405" y="433233"/>
            <a:ext cx="4785991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6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800">
                <a:solidFill>
                  <a:srgbClr val="3E231A"/>
                </a:solidFill>
              </a:rPr>
              <a:t>Ovo saltarín</a:t>
            </a:r>
          </a:p>
        </p:txBody>
      </p:sp>
    </p:spTree>
  </p:cSld>
  <p:clrMapOvr>
    <a:masterClrMapping/>
  </p:clrMapOvr>
  <p:transition spd="fast" advClick="1">
    <p:push dir="l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45740" y="1532856"/>
            <a:ext cx="4190866" cy="2724635"/>
          </a:xfrm>
          <a:prstGeom prst="rect">
            <a:avLst/>
          </a:prstGeom>
        </p:spPr>
      </p:pic>
      <p:pic>
        <p:nvPicPr>
          <p:cNvPr id="415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45740" y="4400930"/>
            <a:ext cx="4190866" cy="4368591"/>
          </a:xfrm>
          <a:prstGeom prst="rect">
            <a:avLst/>
          </a:prstGeom>
        </p:spPr>
      </p:pic>
      <p:pic>
        <p:nvPicPr>
          <p:cNvPr id="416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43688" y="1519582"/>
            <a:ext cx="5595313" cy="7268819"/>
          </a:xfrm>
          <a:prstGeom prst="rect">
            <a:avLst/>
          </a:prstGeom>
        </p:spPr>
      </p:pic>
      <p:sp>
        <p:nvSpPr>
          <p:cNvPr id="417" name="Shape 417"/>
          <p:cNvSpPr/>
          <p:nvPr/>
        </p:nvSpPr>
        <p:spPr>
          <a:xfrm>
            <a:off x="4211005" y="458633"/>
            <a:ext cx="4785991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6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800">
                <a:solidFill>
                  <a:srgbClr val="3E231A"/>
                </a:solidFill>
              </a:rPr>
              <a:t>Ovo saltarín</a:t>
            </a:r>
          </a:p>
        </p:txBody>
      </p:sp>
    </p:spTree>
  </p:cSld>
  <p:clrMapOvr>
    <a:masterClrMapping/>
  </p:clrMapOvr>
  <p:transition spd="fast" advClick="1">
    <p:push dir="l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45740" y="1796872"/>
            <a:ext cx="4150905" cy="2699047"/>
          </a:xfrm>
          <a:prstGeom prst="rect">
            <a:avLst/>
          </a:prstGeom>
        </p:spPr>
      </p:pic>
      <p:pic>
        <p:nvPicPr>
          <p:cNvPr id="420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45740" y="4549962"/>
            <a:ext cx="4150904" cy="4326887"/>
          </a:xfrm>
          <a:prstGeom prst="rect">
            <a:avLst/>
          </a:prstGeom>
        </p:spPr>
      </p:pic>
      <p:pic>
        <p:nvPicPr>
          <p:cNvPr id="421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32144" y="1786425"/>
            <a:ext cx="5417618" cy="7036869"/>
          </a:xfrm>
          <a:prstGeom prst="rect">
            <a:avLst/>
          </a:prstGeom>
        </p:spPr>
      </p:pic>
      <p:sp>
        <p:nvSpPr>
          <p:cNvPr id="422" name="Shape 422"/>
          <p:cNvSpPr/>
          <p:nvPr/>
        </p:nvSpPr>
        <p:spPr>
          <a:xfrm>
            <a:off x="2137841" y="637076"/>
            <a:ext cx="9160918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6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800">
                <a:solidFill>
                  <a:srgbClr val="3E231A"/>
                </a:solidFill>
              </a:rPr>
              <a:t>Explosión de coca-cola</a:t>
            </a:r>
          </a:p>
        </p:txBody>
      </p:sp>
    </p:spTree>
  </p:cSld>
  <p:clrMapOvr>
    <a:masterClrMapping/>
  </p:clrMapOvr>
  <p:transition spd="fast" advClick="1">
    <p:push dir="l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964942">
            <a:off x="6563991" y="2615262"/>
            <a:ext cx="4044681" cy="3664654"/>
          </a:xfrm>
          <a:prstGeom prst="rect">
            <a:avLst/>
          </a:prstGeom>
        </p:spPr>
      </p:pic>
      <p:sp>
        <p:nvSpPr>
          <p:cNvPr id="425" name="Shape 4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O caderno de campo</a:t>
            </a:r>
          </a:p>
        </p:txBody>
      </p:sp>
      <p:sp>
        <p:nvSpPr>
          <p:cNvPr id="426" name="Shape 42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279907" indent="-279907" defTabSz="443991">
              <a:spcBef>
                <a:spcPts val="21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280">
                <a:solidFill>
                  <a:srgbClr val="3E231A"/>
                </a:solidFill>
              </a:rPr>
              <a:t>Elabórase individualmente pero dentro dos equipos para poder axudarse uns ós outros.</a:t>
            </a:r>
            <a:endParaRPr sz="2280">
              <a:solidFill>
                <a:srgbClr val="3E231A"/>
              </a:solidFill>
            </a:endParaRPr>
          </a:p>
          <a:p>
            <a:pPr lvl="0" marL="279907" indent="-279907" defTabSz="443991">
              <a:spcBef>
                <a:spcPts val="21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280">
                <a:solidFill>
                  <a:srgbClr val="3E231A"/>
                </a:solidFill>
              </a:rPr>
              <a:t>Reflexamos os materiais, proceso e representación gráfica do experimento</a:t>
            </a:r>
            <a:endParaRPr sz="2280">
              <a:solidFill>
                <a:srgbClr val="3E231A"/>
              </a:solidFill>
            </a:endParaRPr>
          </a:p>
          <a:p>
            <a:pPr lvl="0" marL="279907" indent="-279907" defTabSz="443991">
              <a:spcBef>
                <a:spcPts val="21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280">
                <a:solidFill>
                  <a:srgbClr val="3E231A"/>
                </a:solidFill>
              </a:rPr>
              <a:t>Segundo a idade do alumnado elaboran o caderno de campo dun ou doutro xeito, pero en todo caso o modelo é o mesmo con distinto nivel de esixencia.</a:t>
            </a:r>
          </a:p>
        </p:txBody>
      </p:sp>
      <p:pic>
        <p:nvPicPr>
          <p:cNvPr id="427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21119883">
            <a:off x="7338490" y="4695383"/>
            <a:ext cx="4863607" cy="3728030"/>
          </a:xfrm>
          <a:prstGeom prst="rect">
            <a:avLst/>
          </a:prstGeom>
        </p:spPr>
      </p:pic>
      <p:sp>
        <p:nvSpPr>
          <p:cNvPr id="428" name="Shape 428"/>
          <p:cNvSpPr/>
          <p:nvPr/>
        </p:nvSpPr>
        <p:spPr>
          <a:xfrm>
            <a:off x="926619" y="8696324"/>
            <a:ext cx="4875213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500" u="sng">
                <a:solidFill>
                  <a:srgbClr val="8E404C"/>
                </a:solidFill>
                <a:latin typeface="Marker Felt"/>
                <a:ea typeface="Marker Felt"/>
                <a:cs typeface="Marker Felt"/>
                <a:sym typeface="Marker Felt"/>
                <a:hlinkClick r:id="rId5" invalidUrl="" action="" tgtFrame="" tooltip="" history="1" highlightClick="0" endSnd="0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2500" u="sng">
                <a:solidFill>
                  <a:srgbClr val="8E404C"/>
                </a:solidFill>
                <a:hlinkClick r:id="rId5" invalidUrl="" action="" tgtFrame="" tooltip="" history="1" highlightClick="0" endSnd="0"/>
              </a:rPr>
              <a:t>Podes descargar un exemplo de dossier</a:t>
            </a:r>
          </a:p>
        </p:txBody>
      </p:sp>
    </p:spTree>
  </p:cSld>
  <p:clrMapOvr>
    <a:masterClrMapping/>
  </p:clrMapOvr>
  <p:transition spd="fast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26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669362">
            <a:off x="7031425" y="2964279"/>
            <a:ext cx="4444643" cy="4950216"/>
          </a:xfrm>
          <a:prstGeom prst="rect">
            <a:avLst/>
          </a:prstGeom>
        </p:spPr>
      </p:pic>
      <p:sp>
        <p:nvSpPr>
          <p:cNvPr id="431" name="Shape 4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z="6911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911">
                <a:solidFill>
                  <a:srgbClr val="3E231A"/>
                </a:solidFill>
              </a:rPr>
              <a:t>O panel dos experimentos</a:t>
            </a:r>
          </a:p>
        </p:txBody>
      </p:sp>
      <p:sp>
        <p:nvSpPr>
          <p:cNvPr id="432" name="Shape 43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E231A"/>
                </a:solidFill>
              </a:rPr>
              <a:t>Imos anotando os experimentos a medida que os realizamos</a:t>
            </a:r>
            <a:endParaRPr sz="3000">
              <a:solidFill>
                <a:srgbClr val="3E231A"/>
              </a:solidFill>
            </a:endParaRP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E231A"/>
                </a:solidFill>
              </a:rPr>
              <a:t>Uso funcional da lecto-escritura e da serie numérica (ó igual que en tódolas actividades plantexadas)</a:t>
            </a:r>
          </a:p>
        </p:txBody>
      </p:sp>
    </p:spTree>
  </p:cSld>
  <p:clrMapOvr>
    <a:masterClrMapping/>
  </p:clrMapOvr>
  <p:transition spd="fast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32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525333">
            <a:off x="6755359" y="2617092"/>
            <a:ext cx="4778183" cy="5322697"/>
          </a:xfrm>
          <a:prstGeom prst="rect">
            <a:avLst/>
          </a:prstGeom>
        </p:spPr>
      </p:pic>
      <p:sp>
        <p:nvSpPr>
          <p:cNvPr id="435" name="Shape 4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02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20">
                <a:solidFill>
                  <a:srgbClr val="3E231A"/>
                </a:solidFill>
              </a:rPr>
              <a:t>Autoavaliación figuroanalóxica</a:t>
            </a:r>
          </a:p>
        </p:txBody>
      </p:sp>
      <p:sp>
        <p:nvSpPr>
          <p:cNvPr id="436" name="Shape 43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E231A"/>
                </a:solidFill>
              </a:rPr>
              <a:t>Realízaa de forma dialogada cada equipo cooperativo</a:t>
            </a:r>
            <a:endParaRPr sz="3000">
              <a:solidFill>
                <a:srgbClr val="3E231A"/>
              </a:solidFill>
            </a:endParaRP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E231A"/>
                </a:solidFill>
              </a:rPr>
              <a:t>A través do diálogo valoran o funcionamento do equipo e dos “encargados” dentro do mesmo.</a:t>
            </a:r>
          </a:p>
        </p:txBody>
      </p:sp>
    </p:spTree>
  </p:cSld>
  <p:clrMapOvr>
    <a:masterClrMapping/>
  </p:clrMapOvr>
  <p:transition spd="fast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36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/>
          <p:nvPr>
            <p:ph type="title"/>
          </p:nvPr>
        </p:nvSpPr>
        <p:spPr>
          <a:xfrm>
            <a:off x="1270000" y="266700"/>
            <a:ext cx="10464800" cy="2108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O resto da tarefa</a:t>
            </a:r>
          </a:p>
        </p:txBody>
      </p:sp>
      <p:pic>
        <p:nvPicPr>
          <p:cNvPr id="439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217134">
            <a:off x="1435875" y="1924457"/>
            <a:ext cx="5464174" cy="4126706"/>
          </a:xfrm>
          <a:prstGeom prst="rect">
            <a:avLst/>
          </a:prstGeom>
        </p:spPr>
      </p:pic>
      <p:pic>
        <p:nvPicPr>
          <p:cNvPr id="440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548031">
            <a:off x="1128065" y="5315098"/>
            <a:ext cx="4357877" cy="3296983"/>
          </a:xfrm>
          <a:prstGeom prst="rect">
            <a:avLst/>
          </a:prstGeom>
        </p:spPr>
      </p:pic>
      <p:pic>
        <p:nvPicPr>
          <p:cNvPr id="441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283414">
            <a:off x="6586885" y="2103311"/>
            <a:ext cx="5292029" cy="3997597"/>
          </a:xfrm>
          <a:prstGeom prst="rect">
            <a:avLst/>
          </a:prstGeom>
        </p:spPr>
      </p:pic>
      <p:sp>
        <p:nvSpPr>
          <p:cNvPr id="442" name="Shape 442"/>
          <p:cNvSpPr/>
          <p:nvPr/>
        </p:nvSpPr>
        <p:spPr>
          <a:xfrm>
            <a:off x="5467735" y="6726907"/>
            <a:ext cx="6921310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7D5836"/>
                </a:solidFill>
                <a:latin typeface="Marker Felt"/>
                <a:ea typeface="Marker Felt"/>
                <a:cs typeface="Marker Felt"/>
                <a:sym typeface="Marker Felt"/>
              </a:rPr>
              <a:t>Deseñamos a máquina do tempo</a:t>
            </a:r>
            <a:endParaRPr sz="3500">
              <a:solidFill>
                <a:srgbClr val="7D5836"/>
              </a:solidFill>
              <a:latin typeface="Marker Felt"/>
              <a:ea typeface="Marker Felt"/>
              <a:cs typeface="Marker Felt"/>
              <a:sym typeface="Marker Fel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7D5836"/>
                </a:solidFill>
                <a:latin typeface="Marker Felt"/>
                <a:ea typeface="Marker Felt"/>
                <a:cs typeface="Marker Felt"/>
                <a:sym typeface="Marker Felt"/>
              </a:rPr>
              <a:t>Inventamos as historias de ficción</a:t>
            </a:r>
            <a:endParaRPr sz="3500">
              <a:solidFill>
                <a:srgbClr val="7D5836"/>
              </a:solidFill>
              <a:latin typeface="Marker Felt"/>
              <a:ea typeface="Marker Felt"/>
              <a:cs typeface="Marker Felt"/>
              <a:sym typeface="Marker Fel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7D5836"/>
                </a:solidFill>
                <a:latin typeface="Marker Felt"/>
                <a:ea typeface="Marker Felt"/>
                <a:cs typeface="Marker Felt"/>
                <a:sym typeface="Marker Felt"/>
              </a:rPr>
              <a:t>Creamos o noso libro “ciencia ou ficción”</a:t>
            </a:r>
          </a:p>
        </p:txBody>
      </p:sp>
    </p:spTree>
  </p:cSld>
  <p:clrMapOvr>
    <a:masterClrMapping/>
  </p:clrMapOvr>
  <p:transition spd="fast" advClick="1">
    <p:push dir="l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412485">
            <a:off x="6945756" y="2384735"/>
            <a:ext cx="4224856" cy="4025901"/>
          </a:xfrm>
          <a:prstGeom prst="rect">
            <a:avLst/>
          </a:prstGeom>
        </p:spPr>
      </p:pic>
      <p:sp>
        <p:nvSpPr>
          <p:cNvPr id="445" name="Shape 445"/>
          <p:cNvSpPr/>
          <p:nvPr>
            <p:ph type="title"/>
          </p:nvPr>
        </p:nvSpPr>
        <p:spPr>
          <a:xfrm>
            <a:off x="1219200" y="660400"/>
            <a:ext cx="10464800" cy="2108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A máquina do tempo</a:t>
            </a:r>
          </a:p>
        </p:txBody>
      </p:sp>
      <p:sp>
        <p:nvSpPr>
          <p:cNvPr id="446" name="Shape 44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305688" indent="-305688" defTabSz="484886">
              <a:spcBef>
                <a:spcPts val="23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490">
                <a:solidFill>
                  <a:srgbClr val="3E231A"/>
                </a:solidFill>
              </a:rPr>
              <a:t>Elaborada entre tódolos cursos particpantes a partir dos deseños realizados polos alumnos e alumnas.</a:t>
            </a:r>
            <a:endParaRPr sz="2490">
              <a:solidFill>
                <a:srgbClr val="3E231A"/>
              </a:solidFill>
            </a:endParaRPr>
          </a:p>
          <a:p>
            <a:pPr lvl="0" marL="305688" indent="-305688" defTabSz="484886">
              <a:spcBef>
                <a:spcPts val="23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490">
                <a:solidFill>
                  <a:srgbClr val="3E231A"/>
                </a:solidFill>
              </a:rPr>
              <a:t>Incluímos nela o noso libro “Ciencia ou ficción?”, xunto ós dos outros cursos participantes</a:t>
            </a:r>
            <a:endParaRPr sz="2490">
              <a:solidFill>
                <a:srgbClr val="3E231A"/>
              </a:solidFill>
            </a:endParaRPr>
          </a:p>
          <a:p>
            <a:pPr lvl="0" marL="305688" indent="-305688" defTabSz="484886">
              <a:spcBef>
                <a:spcPts val="23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490">
                <a:solidFill>
                  <a:srgbClr val="3E231A"/>
                </a:solidFill>
              </a:rPr>
              <a:t>Pode verse no Pazo da cultura de Pontevedra, ou online na ligazón inferior</a:t>
            </a:r>
          </a:p>
        </p:txBody>
      </p:sp>
      <p:pic>
        <p:nvPicPr>
          <p:cNvPr id="447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21119883">
            <a:off x="7597625" y="4919086"/>
            <a:ext cx="4211140" cy="3231571"/>
          </a:xfrm>
          <a:prstGeom prst="rect">
            <a:avLst/>
          </a:prstGeom>
        </p:spPr>
      </p:pic>
      <p:sp>
        <p:nvSpPr>
          <p:cNvPr id="448" name="Shape 448"/>
          <p:cNvSpPr/>
          <p:nvPr/>
        </p:nvSpPr>
        <p:spPr>
          <a:xfrm>
            <a:off x="933604" y="8696324"/>
            <a:ext cx="4556444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500" u="sng">
                <a:solidFill>
                  <a:srgbClr val="7D5836"/>
                </a:solidFill>
                <a:latin typeface="Marker Felt"/>
                <a:ea typeface="Marker Felt"/>
                <a:cs typeface="Marker Felt"/>
                <a:sym typeface="Marker Felt"/>
                <a:hlinkClick r:id="rId5" invalidUrl="" action="" tgtFrame="" tooltip="" history="1" highlightClick="0" endSnd="0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2500" u="sng">
                <a:solidFill>
                  <a:srgbClr val="7D5836"/>
                </a:solidFill>
                <a:hlinkClick r:id="rId5" invalidUrl="" action="" tgtFrame="" tooltip="" history="1" highlightClick="0" endSnd="0"/>
              </a:rPr>
              <a:t>Podes ver o libro “ciencia ou ficción?”</a:t>
            </a:r>
          </a:p>
        </p:txBody>
      </p:sp>
    </p:spTree>
  </p:cSld>
  <p:clrMapOvr>
    <a:masterClrMapping/>
  </p:clrMapOvr>
  <p:transition spd="fast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4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title"/>
          </p:nvPr>
        </p:nvSpPr>
        <p:spPr>
          <a:xfrm>
            <a:off x="990600" y="812800"/>
            <a:ext cx="4637584" cy="2177753"/>
          </a:xfrm>
          <a:prstGeom prst="rect">
            <a:avLst/>
          </a:prstGeom>
        </p:spPr>
        <p:txBody>
          <a:bodyPr/>
          <a:lstStyle/>
          <a:p>
            <a:pPr lvl="0" defTabSz="309625">
              <a:defRPr sz="1800">
                <a:solidFill>
                  <a:srgbClr val="000000"/>
                </a:solidFill>
              </a:defRPr>
            </a:pPr>
            <a:r>
              <a:rPr sz="3815">
                <a:solidFill>
                  <a:srgbClr val="3E231A"/>
                </a:solidFill>
              </a:rPr>
              <a:t>Competencias  Clave </a:t>
            </a:r>
            <a:endParaRPr sz="3815">
              <a:solidFill>
                <a:srgbClr val="3E231A"/>
              </a:solidFill>
            </a:endParaRPr>
          </a:p>
          <a:p>
            <a:pPr lvl="0" defTabSz="309625">
              <a:defRPr sz="1800">
                <a:solidFill>
                  <a:srgbClr val="000000"/>
                </a:solidFill>
              </a:defRPr>
            </a:pPr>
            <a:r>
              <a:rPr sz="3815">
                <a:solidFill>
                  <a:srgbClr val="3E231A"/>
                </a:solidFill>
              </a:rPr>
              <a:t>áreas globalizadas</a:t>
            </a:r>
          </a:p>
        </p:txBody>
      </p:sp>
      <p:sp>
        <p:nvSpPr>
          <p:cNvPr id="109" name="Shape 109"/>
          <p:cNvSpPr/>
          <p:nvPr/>
        </p:nvSpPr>
        <p:spPr>
          <a:xfrm>
            <a:off x="1676400" y="7543800"/>
            <a:ext cx="2620268" cy="1265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84886">
              <a:defRPr sz="5976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76">
                <a:solidFill>
                  <a:srgbClr val="3E231A"/>
                </a:solidFill>
              </a:rPr>
              <a:t>Tarefa</a:t>
            </a:r>
          </a:p>
        </p:txBody>
      </p:sp>
      <p:sp>
        <p:nvSpPr>
          <p:cNvPr id="110" name="Shape 110"/>
          <p:cNvSpPr/>
          <p:nvPr/>
        </p:nvSpPr>
        <p:spPr>
          <a:xfrm>
            <a:off x="1676400" y="4187676"/>
            <a:ext cx="2620268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 defTabSz="286258">
              <a:defRPr sz="1800">
                <a:solidFill>
                  <a:srgbClr val="000000"/>
                </a:solidFill>
              </a:defRPr>
            </a:pPr>
            <a:r>
              <a:rPr sz="3528">
                <a:solidFill>
                  <a:srgbClr val="3E231A"/>
                </a:solidFill>
              </a:rPr>
              <a:t>U</a:t>
            </a:r>
            <a:r>
              <a:rPr sz="3528">
                <a:solidFill>
                  <a:srgbClr val="3E231A"/>
                </a:solidFill>
              </a:rPr>
              <a:t>nidade</a:t>
            </a:r>
            <a:endParaRPr sz="3528">
              <a:solidFill>
                <a:srgbClr val="3E231A"/>
              </a:solidFill>
            </a:endParaRPr>
          </a:p>
          <a:p>
            <a:pPr lvl="0" defTabSz="286258">
              <a:defRPr sz="1800">
                <a:solidFill>
                  <a:srgbClr val="000000"/>
                </a:solidFill>
              </a:defRPr>
            </a:pPr>
            <a:r>
              <a:rPr sz="3528">
                <a:solidFill>
                  <a:srgbClr val="3E231A"/>
                </a:solidFill>
              </a:rPr>
              <a:t>Didáctica</a:t>
            </a:r>
            <a:endParaRPr sz="3528">
              <a:solidFill>
                <a:srgbClr val="3E231A"/>
              </a:solidFill>
            </a:endParaRPr>
          </a:p>
          <a:p>
            <a:pPr lvl="0" defTabSz="286258">
              <a:defRPr sz="1800">
                <a:solidFill>
                  <a:srgbClr val="000000"/>
                </a:solidFill>
              </a:defRPr>
            </a:pPr>
            <a:r>
              <a:rPr sz="3528">
                <a:solidFill>
                  <a:srgbClr val="3E231A"/>
                </a:solidFill>
              </a:rPr>
              <a:t>Integrada</a:t>
            </a:r>
          </a:p>
        </p:txBody>
      </p:sp>
      <p:sp>
        <p:nvSpPr>
          <p:cNvPr id="111" name="Shape 111"/>
          <p:cNvSpPr/>
          <p:nvPr/>
        </p:nvSpPr>
        <p:spPr>
          <a:xfrm rot="5437729">
            <a:off x="2456204" y="2856582"/>
            <a:ext cx="1057238" cy="1069586"/>
          </a:xfrm>
          <a:prstGeom prst="rightArrow">
            <a:avLst>
              <a:gd name="adj1" fmla="val 32000"/>
              <a:gd name="adj2" fmla="val 64748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12" name="Shape 112"/>
          <p:cNvSpPr/>
          <p:nvPr/>
        </p:nvSpPr>
        <p:spPr>
          <a:xfrm rot="5437729">
            <a:off x="2367304" y="6514182"/>
            <a:ext cx="1057238" cy="1069586"/>
          </a:xfrm>
          <a:prstGeom prst="rightArrow">
            <a:avLst>
              <a:gd name="adj1" fmla="val 32000"/>
              <a:gd name="adj2" fmla="val 64748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13" name="Shape 113"/>
          <p:cNvSpPr/>
          <p:nvPr/>
        </p:nvSpPr>
        <p:spPr>
          <a:xfrm>
            <a:off x="5775002" y="4149576"/>
            <a:ext cx="5188596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D5836"/>
                </a:solidFill>
              </a:rPr>
              <a:t>Planificación da tarefa</a:t>
            </a:r>
            <a:endParaRPr sz="3600">
              <a:solidFill>
                <a:srgbClr val="7D5836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D5836"/>
                </a:solidFill>
              </a:rPr>
              <a:t>integrando os elementos</a:t>
            </a:r>
            <a:endParaRPr sz="3600">
              <a:solidFill>
                <a:srgbClr val="7D5836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D5836"/>
                </a:solidFill>
              </a:rPr>
              <a:t>do currículum</a:t>
            </a:r>
          </a:p>
        </p:txBody>
      </p:sp>
      <p:sp>
        <p:nvSpPr>
          <p:cNvPr id="114" name="Shape 114"/>
          <p:cNvSpPr/>
          <p:nvPr/>
        </p:nvSpPr>
        <p:spPr>
          <a:xfrm>
            <a:off x="5950653" y="7196063"/>
            <a:ext cx="5650094" cy="133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D5836"/>
                </a:solidFill>
              </a:rPr>
              <a:t>Funcionalidade:</a:t>
            </a:r>
            <a:endParaRPr sz="3600">
              <a:solidFill>
                <a:srgbClr val="7D5836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7D5836"/>
                </a:solidFill>
              </a:rPr>
              <a:t> producto final socialmente relevante</a:t>
            </a:r>
          </a:p>
        </p:txBody>
      </p:sp>
      <p:pic>
        <p:nvPicPr>
          <p:cNvPr id="115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10166" y="4693764"/>
            <a:ext cx="822738" cy="796582"/>
          </a:xfrm>
          <a:prstGeom prst="rect">
            <a:avLst/>
          </a:prstGeom>
        </p:spPr>
      </p:pic>
      <p:pic>
        <p:nvPicPr>
          <p:cNvPr id="117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24466" y="7507459"/>
            <a:ext cx="822738" cy="796582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3" grpId="1"/>
      <p:bldP build="whole" bldLvl="1" animBg="1" rev="0" advAuto="0" spid="114" grpId="2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Científicos tolos</a:t>
            </a:r>
          </a:p>
        </p:txBody>
      </p:sp>
      <p:grpSp>
        <p:nvGrpSpPr>
          <p:cNvPr id="453" name="Group 453"/>
          <p:cNvGrpSpPr/>
          <p:nvPr/>
        </p:nvGrpSpPr>
        <p:grpSpPr>
          <a:xfrm rot="639662">
            <a:off x="1291738" y="2363426"/>
            <a:ext cx="4960324" cy="3815493"/>
            <a:chOff x="-88899" y="-50800"/>
            <a:chExt cx="4960323" cy="3815492"/>
          </a:xfrm>
        </p:grpSpPr>
        <p:pic>
          <p:nvPicPr>
            <p:cNvPr id="452" name="DSC06355.jpg"/>
            <p:cNvPicPr/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4782524" cy="358689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51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88900" y="-50800"/>
              <a:ext cx="4960324" cy="3815493"/>
            </a:xfrm>
            <a:prstGeom prst="rect">
              <a:avLst/>
            </a:prstGeom>
            <a:effectLst/>
          </p:spPr>
        </p:pic>
      </p:grpSp>
      <p:grpSp>
        <p:nvGrpSpPr>
          <p:cNvPr id="456" name="Group 456"/>
          <p:cNvGrpSpPr/>
          <p:nvPr/>
        </p:nvGrpSpPr>
        <p:grpSpPr>
          <a:xfrm rot="21051081">
            <a:off x="1626601" y="4684183"/>
            <a:ext cx="6076322" cy="3897082"/>
            <a:chOff x="-88900" y="-50800"/>
            <a:chExt cx="6076321" cy="3897081"/>
          </a:xfrm>
        </p:grpSpPr>
        <p:pic>
          <p:nvPicPr>
            <p:cNvPr id="455" name="DSC06486~0.jpg"/>
            <p:cNvPicPr/>
            <p:nvPr/>
          </p:nvPicPr>
          <p:blipFill>
            <a:blip r:embed="rId4">
              <a:extLst/>
            </a:blip>
            <a:srcRect l="3884" t="0" r="2338" b="0"/>
            <a:stretch>
              <a:fillRect/>
            </a:stretch>
          </p:blipFill>
          <p:spPr>
            <a:xfrm>
              <a:off x="0" y="0"/>
              <a:ext cx="5898522" cy="36684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54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88900" y="-50800"/>
              <a:ext cx="6076322" cy="3897081"/>
            </a:xfrm>
            <a:prstGeom prst="rect">
              <a:avLst/>
            </a:prstGeom>
            <a:effectLst/>
          </p:spPr>
        </p:pic>
      </p:grpSp>
      <p:grpSp>
        <p:nvGrpSpPr>
          <p:cNvPr id="459" name="Group 459"/>
          <p:cNvGrpSpPr/>
          <p:nvPr/>
        </p:nvGrpSpPr>
        <p:grpSpPr>
          <a:xfrm rot="283414">
            <a:off x="7326413" y="4817773"/>
            <a:ext cx="4712871" cy="3629903"/>
            <a:chOff x="-88900" y="-50800"/>
            <a:chExt cx="4712870" cy="3629902"/>
          </a:xfrm>
        </p:grpSpPr>
        <p:pic>
          <p:nvPicPr>
            <p:cNvPr id="458" name="DSC06421~0.jpg"/>
            <p:cNvPicPr/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-1" y="-1"/>
              <a:ext cx="4535072" cy="340130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57" name="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88900" y="-50800"/>
              <a:ext cx="4712871" cy="3629903"/>
            </a:xfrm>
            <a:prstGeom prst="rect">
              <a:avLst/>
            </a:prstGeom>
            <a:effectLst/>
          </p:spPr>
        </p:pic>
      </p:grpSp>
      <p:sp>
        <p:nvSpPr>
          <p:cNvPr id="460" name="Shape 460"/>
          <p:cNvSpPr/>
          <p:nvPr/>
        </p:nvSpPr>
        <p:spPr>
          <a:xfrm>
            <a:off x="6332588" y="2495848"/>
            <a:ext cx="5663437" cy="133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7D5836"/>
                </a:solidFill>
                <a:latin typeface="Marker Felt"/>
                <a:ea typeface="Marker Felt"/>
                <a:cs typeface="Marker Felt"/>
                <a:sym typeface="Marker Felt"/>
              </a:rPr>
              <a:t>Elaboramos disfraces de científicos</a:t>
            </a:r>
            <a:endParaRPr sz="3000">
              <a:solidFill>
                <a:srgbClr val="7D5836"/>
              </a:solidFill>
              <a:latin typeface="Marker Felt"/>
              <a:ea typeface="Marker Felt"/>
              <a:cs typeface="Marker Felt"/>
              <a:sym typeface="Marker Fel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7D5836"/>
                </a:solidFill>
                <a:latin typeface="Marker Felt"/>
                <a:ea typeface="Marker Felt"/>
                <a:cs typeface="Marker Felt"/>
                <a:sym typeface="Marker Felt"/>
              </a:rPr>
              <a:t>Cada carpeta incluía unha fórmula</a:t>
            </a:r>
            <a:endParaRPr sz="3000">
              <a:solidFill>
                <a:srgbClr val="7D5836"/>
              </a:solidFill>
              <a:latin typeface="Marker Felt"/>
              <a:ea typeface="Marker Felt"/>
              <a:cs typeface="Marker Felt"/>
              <a:sym typeface="Marker Fel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7D5836"/>
                </a:solidFill>
                <a:latin typeface="Marker Felt"/>
                <a:ea typeface="Marker Felt"/>
                <a:cs typeface="Marker Felt"/>
                <a:sym typeface="Marker Felt"/>
              </a:rPr>
              <a:t> ou teorema físico - químico</a:t>
            </a:r>
          </a:p>
        </p:txBody>
      </p:sp>
    </p:spTree>
  </p:cSld>
  <p:clrMapOvr>
    <a:masterClrMapping/>
  </p:clrMapOvr>
  <p:transition spd="fast" advClick="1">
    <p:push dir="l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320682">
            <a:off x="7179469" y="2300190"/>
            <a:ext cx="4639579" cy="3818446"/>
          </a:xfrm>
          <a:prstGeom prst="rect">
            <a:avLst/>
          </a:prstGeom>
        </p:spPr>
      </p:pic>
      <p:sp>
        <p:nvSpPr>
          <p:cNvPr id="463" name="Shape 463"/>
          <p:cNvSpPr/>
          <p:nvPr>
            <p:ph type="title"/>
          </p:nvPr>
        </p:nvSpPr>
        <p:spPr>
          <a:xfrm>
            <a:off x="1282700" y="647700"/>
            <a:ext cx="10464800" cy="2108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Facendo un mapa</a:t>
            </a:r>
          </a:p>
        </p:txBody>
      </p:sp>
      <p:sp>
        <p:nvSpPr>
          <p:cNvPr id="464" name="Shape 464"/>
          <p:cNvSpPr/>
          <p:nvPr>
            <p:ph type="body" idx="1"/>
          </p:nvPr>
        </p:nvSpPr>
        <p:spPr>
          <a:xfrm>
            <a:off x="1263650" y="2540000"/>
            <a:ext cx="5016500" cy="5651500"/>
          </a:xfrm>
          <a:prstGeom prst="rect">
            <a:avLst/>
          </a:prstGeom>
        </p:spPr>
        <p:txBody>
          <a:bodyPr/>
          <a:lstStyle/>
          <a:p>
            <a:pPr lvl="0" marL="305688" indent="-305688" defTabSz="484886">
              <a:spcBef>
                <a:spcPts val="23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490">
                <a:solidFill>
                  <a:srgbClr val="3E231A"/>
                </a:solidFill>
              </a:rPr>
              <a:t>En google maps trazamos a ruta.</a:t>
            </a:r>
            <a:endParaRPr sz="2490">
              <a:solidFill>
                <a:srgbClr val="3E231A"/>
              </a:solidFill>
            </a:endParaRPr>
          </a:p>
          <a:p>
            <a:pPr lvl="0" marL="305688" indent="-305688" defTabSz="484886">
              <a:spcBef>
                <a:spcPts val="23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490">
                <a:solidFill>
                  <a:srgbClr val="3E231A"/>
                </a:solidFill>
              </a:rPr>
              <a:t>Localizamos en street view os lugares máis significativos polos que iamos pasar.</a:t>
            </a:r>
            <a:endParaRPr sz="2490">
              <a:solidFill>
                <a:srgbClr val="3E231A"/>
              </a:solidFill>
            </a:endParaRPr>
          </a:p>
          <a:p>
            <a:pPr lvl="0" marL="305688" indent="-305688" defTabSz="484886">
              <a:spcBef>
                <a:spcPts val="23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490">
                <a:solidFill>
                  <a:srgbClr val="3E231A"/>
                </a:solidFill>
              </a:rPr>
              <a:t>Elaboramos un mapa coas imaxes dos lugares significativos. Lectura funcional.</a:t>
            </a:r>
            <a:endParaRPr sz="2490">
              <a:solidFill>
                <a:srgbClr val="3E231A"/>
              </a:solidFill>
            </a:endParaRPr>
          </a:p>
          <a:p>
            <a:pPr lvl="0" marL="305688" indent="-305688" defTabSz="484886">
              <a:spcBef>
                <a:spcPts val="23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490">
                <a:solidFill>
                  <a:srgbClr val="3E231A"/>
                </a:solidFill>
              </a:rPr>
              <a:t>Empregamos o mapa na viaxe para participar no salón do libro</a:t>
            </a:r>
          </a:p>
        </p:txBody>
      </p:sp>
      <p:pic>
        <p:nvPicPr>
          <p:cNvPr id="465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21119883">
            <a:off x="6958187" y="5081196"/>
            <a:ext cx="4412331" cy="3384656"/>
          </a:xfrm>
          <a:prstGeom prst="rect">
            <a:avLst/>
          </a:prstGeom>
        </p:spPr>
      </p:pic>
      <p:sp>
        <p:nvSpPr>
          <p:cNvPr id="466" name="Shape 466">
            <a:hlinkClick r:id="rId5" invalidUrl="" action="" tgtFrame="" tooltip="" history="1" highlightClick="0" endSnd="0"/>
          </p:cNvPr>
          <p:cNvSpPr/>
          <p:nvPr/>
        </p:nvSpPr>
        <p:spPr>
          <a:xfrm>
            <a:off x="975197" y="8715609"/>
            <a:ext cx="3812858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500">
                <a:solidFill>
                  <a:srgbClr val="7D5836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7D5836"/>
                </a:solidFill>
              </a:rPr>
              <a:t>Accede á ruta en google maps</a:t>
            </a:r>
          </a:p>
        </p:txBody>
      </p:sp>
    </p:spTree>
  </p:cSld>
  <p:clrMapOvr>
    <a:masterClrMapping/>
  </p:clrMapOvr>
  <p:transition spd="fast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64" grpId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/>
          <p:nvPr/>
        </p:nvSpPr>
        <p:spPr>
          <a:xfrm>
            <a:off x="-95400" y="772184"/>
            <a:ext cx="8667503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4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3E231A"/>
                </a:solidFill>
              </a:rPr>
              <a:t>Visita ó Salón do libro</a:t>
            </a:r>
          </a:p>
        </p:txBody>
      </p:sp>
      <p:grpSp>
        <p:nvGrpSpPr>
          <p:cNvPr id="471" name="Group 471"/>
          <p:cNvGrpSpPr/>
          <p:nvPr/>
        </p:nvGrpSpPr>
        <p:grpSpPr>
          <a:xfrm rot="283414">
            <a:off x="6607761" y="4700275"/>
            <a:ext cx="4610932" cy="3553450"/>
            <a:chOff x="-88899" y="-50800"/>
            <a:chExt cx="4610931" cy="3553448"/>
          </a:xfrm>
        </p:grpSpPr>
        <p:pic>
          <p:nvPicPr>
            <p:cNvPr id="470" name="DSC06710.jpg"/>
            <p:cNvPicPr/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-1" y="-1"/>
              <a:ext cx="4433133" cy="33248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9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88900" y="-50801"/>
              <a:ext cx="4610932" cy="3553450"/>
            </a:xfrm>
            <a:prstGeom prst="rect">
              <a:avLst/>
            </a:prstGeom>
            <a:effectLst/>
          </p:spPr>
        </p:pic>
      </p:grpSp>
      <p:grpSp>
        <p:nvGrpSpPr>
          <p:cNvPr id="474" name="Group 474"/>
          <p:cNvGrpSpPr/>
          <p:nvPr/>
        </p:nvGrpSpPr>
        <p:grpSpPr>
          <a:xfrm rot="880715">
            <a:off x="7403317" y="1585090"/>
            <a:ext cx="3545623" cy="3916004"/>
            <a:chOff x="-88900" y="-50800"/>
            <a:chExt cx="3545621" cy="3916002"/>
          </a:xfrm>
        </p:grpSpPr>
        <p:pic>
          <p:nvPicPr>
            <p:cNvPr id="473" name="DSC06715.jpeg"/>
            <p:cNvPicPr/>
            <p:nvPr/>
          </p:nvPicPr>
          <p:blipFill>
            <a:blip r:embed="rId4">
              <a:extLst/>
            </a:blip>
            <a:srcRect l="17937" t="23671" r="17937" b="23671"/>
            <a:stretch>
              <a:fillRect/>
            </a:stretch>
          </p:blipFill>
          <p:spPr>
            <a:xfrm>
              <a:off x="0" y="0"/>
              <a:ext cx="3367822" cy="368740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72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88900" y="-50801"/>
              <a:ext cx="3545622" cy="3916004"/>
            </a:xfrm>
            <a:prstGeom prst="rect">
              <a:avLst/>
            </a:prstGeom>
            <a:effectLst/>
          </p:spPr>
        </p:pic>
      </p:grpSp>
      <p:sp>
        <p:nvSpPr>
          <p:cNvPr id="475" name="Shape 475"/>
          <p:cNvSpPr/>
          <p:nvPr/>
        </p:nvSpPr>
        <p:spPr>
          <a:xfrm rot="21179163">
            <a:off x="1469382" y="1790233"/>
            <a:ext cx="3120708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500">
                <a:solidFill>
                  <a:srgbClr val="864C2C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864C2C"/>
                </a:solidFill>
              </a:rPr>
              <a:t>Usando o mapa na viaxe</a:t>
            </a:r>
          </a:p>
        </p:txBody>
      </p:sp>
      <p:sp>
        <p:nvSpPr>
          <p:cNvPr id="476" name="Shape 476"/>
          <p:cNvSpPr/>
          <p:nvPr/>
        </p:nvSpPr>
        <p:spPr>
          <a:xfrm rot="831119">
            <a:off x="8772971" y="899184"/>
            <a:ext cx="2718754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866353"/>
                </a:solidFill>
                <a:latin typeface="Marker Felt"/>
                <a:ea typeface="Marker Felt"/>
                <a:cs typeface="Marker Felt"/>
                <a:sym typeface="Marker Felt"/>
              </a:rPr>
              <a:t>A máquina do tempo</a:t>
            </a:r>
            <a:endParaRPr sz="2500">
              <a:solidFill>
                <a:srgbClr val="866353"/>
              </a:solidFill>
              <a:latin typeface="Marker Felt"/>
              <a:ea typeface="Marker Felt"/>
              <a:cs typeface="Marker Felt"/>
              <a:sym typeface="Marker Fel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866353"/>
                </a:solidFill>
                <a:latin typeface="Marker Felt"/>
                <a:ea typeface="Marker Felt"/>
                <a:cs typeface="Marker Felt"/>
                <a:sym typeface="Marker Felt"/>
              </a:rPr>
              <a:t> e o noso libro</a:t>
            </a:r>
          </a:p>
        </p:txBody>
      </p:sp>
      <p:sp>
        <p:nvSpPr>
          <p:cNvPr id="477" name="Shape 477"/>
          <p:cNvSpPr/>
          <p:nvPr/>
        </p:nvSpPr>
        <p:spPr>
          <a:xfrm rot="21068602">
            <a:off x="3408089" y="8487009"/>
            <a:ext cx="1660526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500">
                <a:solidFill>
                  <a:srgbClr val="86534C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86534C"/>
                </a:solidFill>
              </a:rPr>
              <a:t>O lobo ORBIL</a:t>
            </a:r>
          </a:p>
        </p:txBody>
      </p:sp>
      <p:grpSp>
        <p:nvGrpSpPr>
          <p:cNvPr id="480" name="Group 480"/>
          <p:cNvGrpSpPr/>
          <p:nvPr/>
        </p:nvGrpSpPr>
        <p:grpSpPr>
          <a:xfrm rot="21217134">
            <a:off x="1508271" y="2194805"/>
            <a:ext cx="4886252" cy="3397914"/>
            <a:chOff x="-88899" y="-50800"/>
            <a:chExt cx="4886250" cy="3397912"/>
          </a:xfrm>
        </p:grpSpPr>
        <p:pic>
          <p:nvPicPr>
            <p:cNvPr id="479" name="DSC06676.jpg"/>
            <p:cNvPicPr/>
            <p:nvPr/>
          </p:nvPicPr>
          <p:blipFill>
            <a:blip r:embed="rId6">
              <a:extLst/>
            </a:blip>
            <a:srcRect l="3267" t="20419" r="11234" b="2848"/>
            <a:stretch>
              <a:fillRect/>
            </a:stretch>
          </p:blipFill>
          <p:spPr>
            <a:xfrm>
              <a:off x="0" y="0"/>
              <a:ext cx="4708451" cy="31693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78" name="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88900" y="-50801"/>
              <a:ext cx="4886252" cy="3397914"/>
            </a:xfrm>
            <a:prstGeom prst="rect">
              <a:avLst/>
            </a:prstGeom>
            <a:effectLst/>
          </p:spPr>
        </p:pic>
      </p:grpSp>
      <p:grpSp>
        <p:nvGrpSpPr>
          <p:cNvPr id="483" name="Group 483"/>
          <p:cNvGrpSpPr/>
          <p:nvPr/>
        </p:nvGrpSpPr>
        <p:grpSpPr>
          <a:xfrm rot="21051081">
            <a:off x="1492285" y="4775541"/>
            <a:ext cx="4918224" cy="3783918"/>
            <a:chOff x="-88899" y="-50800"/>
            <a:chExt cx="4918222" cy="3783917"/>
          </a:xfrm>
        </p:grpSpPr>
        <p:pic>
          <p:nvPicPr>
            <p:cNvPr id="482" name="DSC06691.jpg"/>
            <p:cNvPicPr/>
            <p:nvPr/>
          </p:nvPicPr>
          <p:blipFill>
            <a:blip r:embed="rId8">
              <a:extLst/>
            </a:blip>
            <a:srcRect l="0" t="0" r="0" b="0"/>
            <a:stretch>
              <a:fillRect/>
            </a:stretch>
          </p:blipFill>
          <p:spPr>
            <a:xfrm>
              <a:off x="-1" y="0"/>
              <a:ext cx="4740424" cy="35553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81" name="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88900" y="-50801"/>
              <a:ext cx="4918223" cy="378391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fast" advClick="1">
    <p:push dir="l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09140" y="749300"/>
            <a:ext cx="4775201" cy="2882156"/>
          </a:xfrm>
          <a:prstGeom prst="rect">
            <a:avLst/>
          </a:prstGeom>
        </p:spPr>
      </p:pic>
      <p:pic>
        <p:nvPicPr>
          <p:cNvPr id="486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61401" y="3661545"/>
            <a:ext cx="4870679" cy="3081961"/>
          </a:xfrm>
          <a:prstGeom prst="rect">
            <a:avLst/>
          </a:prstGeom>
        </p:spPr>
      </p:pic>
      <p:pic>
        <p:nvPicPr>
          <p:cNvPr id="487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6900" y="736600"/>
            <a:ext cx="4650864" cy="6036004"/>
          </a:xfrm>
          <a:prstGeom prst="rect">
            <a:avLst/>
          </a:prstGeom>
        </p:spPr>
      </p:pic>
      <p:sp>
        <p:nvSpPr>
          <p:cNvPr id="488" name="Shape 488"/>
          <p:cNvSpPr/>
          <p:nvPr/>
        </p:nvSpPr>
        <p:spPr>
          <a:xfrm>
            <a:off x="2514967" y="6773595"/>
            <a:ext cx="7974866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6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800">
                <a:solidFill>
                  <a:srgbClr val="3E231A"/>
                </a:solidFill>
              </a:rPr>
              <a:t>Así usamos as TICS</a:t>
            </a:r>
          </a:p>
        </p:txBody>
      </p:sp>
      <p:sp>
        <p:nvSpPr>
          <p:cNvPr id="489" name="Shape 489"/>
          <p:cNvSpPr/>
          <p:nvPr/>
        </p:nvSpPr>
        <p:spPr>
          <a:xfrm>
            <a:off x="4777922" y="7643976"/>
            <a:ext cx="3448956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3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nas nosas aulas</a:t>
            </a:r>
          </a:p>
        </p:txBody>
      </p:sp>
    </p:spTree>
  </p:cSld>
  <p:clrMapOvr>
    <a:masterClrMapping/>
  </p:clrMapOvr>
  <p:transition spd="fast" advClick="1">
    <p:push dir="l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525333">
            <a:off x="7607843" y="2682355"/>
            <a:ext cx="3988238" cy="4440524"/>
          </a:xfrm>
          <a:prstGeom prst="rect">
            <a:avLst/>
          </a:prstGeom>
        </p:spPr>
      </p:pic>
      <p:sp>
        <p:nvSpPr>
          <p:cNvPr id="492" name="Shape 4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3E231A"/>
                </a:solidFill>
              </a:rPr>
              <a:t>As TIC nas nosas aulas</a:t>
            </a:r>
          </a:p>
        </p:txBody>
      </p:sp>
      <p:sp>
        <p:nvSpPr>
          <p:cNvPr id="493" name="Shape 493"/>
          <p:cNvSpPr/>
          <p:nvPr>
            <p:ph type="body" idx="1"/>
          </p:nvPr>
        </p:nvSpPr>
        <p:spPr>
          <a:xfrm>
            <a:off x="1358900" y="2414590"/>
            <a:ext cx="5756870" cy="6220421"/>
          </a:xfrm>
          <a:prstGeom prst="rect">
            <a:avLst/>
          </a:prstGeom>
        </p:spPr>
        <p:txBody>
          <a:bodyPr/>
          <a:lstStyle/>
          <a:p>
            <a:pPr lvl="0" marL="294640" indent="-294640" defTabSz="467359">
              <a:spcBef>
                <a:spcPts val="22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3E231A"/>
                </a:solidFill>
              </a:rPr>
              <a:t>Usámolas con finalidade funcional.</a:t>
            </a:r>
            <a:endParaRPr sz="2400">
              <a:solidFill>
                <a:srgbClr val="3E231A"/>
              </a:solidFill>
            </a:endParaRPr>
          </a:p>
          <a:p>
            <a:pPr lvl="0" marL="294640" indent="-294640" defTabSz="467359">
              <a:spcBef>
                <a:spcPts val="22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3E231A"/>
                </a:solidFill>
              </a:rPr>
              <a:t>Non son só xogos senón que empregamos aplicacións online que teñen unha finalidade real. </a:t>
            </a:r>
            <a:r>
              <a:rPr sz="2400" u="sng">
                <a:solidFill>
                  <a:srgbClr val="3E231A"/>
                </a:solidFill>
                <a:hlinkClick r:id="rId4" invalidUrl="" action="" tgtFrame="" tooltip="" history="1" highlightClick="0" endSnd="0"/>
              </a:rPr>
              <a:t>www.recursoseducativos.net</a:t>
            </a:r>
            <a:endParaRPr sz="2400">
              <a:solidFill>
                <a:srgbClr val="3E231A"/>
              </a:solidFill>
            </a:endParaRPr>
          </a:p>
          <a:p>
            <a:pPr lvl="0" marL="294640" indent="-294640" defTabSz="467359">
              <a:spcBef>
                <a:spcPts val="22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3E231A"/>
                </a:solidFill>
              </a:rPr>
              <a:t>A web do centro, e o recanto de infantil, é o punto de referencia para que o alumnado acceda a tódalas aplicacións que empregamos.</a:t>
            </a:r>
            <a:endParaRPr sz="2400">
              <a:solidFill>
                <a:srgbClr val="3E231A"/>
              </a:solidFill>
            </a:endParaRPr>
          </a:p>
          <a:p>
            <a:pPr lvl="0" marL="294640" indent="-294640" defTabSz="467359">
              <a:spcBef>
                <a:spcPts val="22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3E231A"/>
                </a:solidFill>
              </a:rPr>
              <a:t>O alumnado emprega as TIC de forma autónoma na aula </a:t>
            </a:r>
          </a:p>
        </p:txBody>
      </p:sp>
    </p:spTree>
  </p:cSld>
  <p:clrMapOvr>
    <a:masterClrMapping/>
  </p:clrMapOvr>
  <p:transition spd="fast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93" grpId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412436">
            <a:off x="2581198" y="1826105"/>
            <a:ext cx="6908557" cy="4882609"/>
          </a:xfrm>
          <a:prstGeom prst="rect">
            <a:avLst/>
          </a:prstGeom>
        </p:spPr>
      </p:pic>
      <p:sp>
        <p:nvSpPr>
          <p:cNvPr id="496" name="Shape 496"/>
          <p:cNvSpPr/>
          <p:nvPr/>
        </p:nvSpPr>
        <p:spPr>
          <a:xfrm>
            <a:off x="39161" y="732326"/>
            <a:ext cx="1264736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5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00">
                <a:solidFill>
                  <a:srgbClr val="3E231A"/>
                </a:solidFill>
              </a:rPr>
              <a:t>O recanto de infantil</a:t>
            </a:r>
          </a:p>
        </p:txBody>
      </p:sp>
      <p:sp>
        <p:nvSpPr>
          <p:cNvPr id="497" name="Shape 497"/>
          <p:cNvSpPr/>
          <p:nvPr/>
        </p:nvSpPr>
        <p:spPr>
          <a:xfrm>
            <a:off x="1302069" y="6920003"/>
            <a:ext cx="10959462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3E231A"/>
                </a:solidFill>
              </a:rPr>
              <a:t>O alumnado coñece e emprega habitualmente o recanto de infantil na web do centro para o uso de aplicacións na vida da aula. As familias reciben información do que se está a facer nas aulas cos seus fillos a través das habituais entradas que publicacamos no blog.</a:t>
            </a:r>
          </a:p>
        </p:txBody>
      </p:sp>
    </p:spTree>
  </p:cSld>
  <p:clrMapOvr>
    <a:masterClrMapping/>
  </p:clrMapOvr>
  <p:transition spd="fast" advClick="1">
    <p:push dir="l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215524">
            <a:off x="1067812" y="2173272"/>
            <a:ext cx="6029042" cy="4550357"/>
          </a:xfrm>
          <a:prstGeom prst="rect">
            <a:avLst/>
          </a:prstGeom>
        </p:spPr>
      </p:pic>
      <p:sp>
        <p:nvSpPr>
          <p:cNvPr id="500" name="Shape 500"/>
          <p:cNvSpPr/>
          <p:nvPr/>
        </p:nvSpPr>
        <p:spPr>
          <a:xfrm>
            <a:off x="356661" y="687876"/>
            <a:ext cx="12647365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6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800">
                <a:solidFill>
                  <a:srgbClr val="3E231A"/>
                </a:solidFill>
              </a:rPr>
              <a:t>Buscamos información</a:t>
            </a:r>
          </a:p>
        </p:txBody>
      </p:sp>
      <p:sp>
        <p:nvSpPr>
          <p:cNvPr id="501" name="Shape 501"/>
          <p:cNvSpPr/>
          <p:nvPr/>
        </p:nvSpPr>
        <p:spPr>
          <a:xfrm>
            <a:off x="1200612" y="7469452"/>
            <a:ext cx="10959462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3E231A"/>
                </a:solidFill>
              </a:rPr>
              <a:t>Empregamos as TIC para a busca de resposta ás diferentes preguntas plantexadas nos proxectos de traballo, especialmente empregando vídeos e imaxes, seleccionando a información relevante en cada caso.</a:t>
            </a:r>
          </a:p>
        </p:txBody>
      </p:sp>
      <p:pic>
        <p:nvPicPr>
          <p:cNvPr id="502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376071">
            <a:off x="5819511" y="2616065"/>
            <a:ext cx="5990527" cy="4521470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361694">
            <a:off x="1169168" y="2274886"/>
            <a:ext cx="6029041" cy="4550357"/>
          </a:xfrm>
          <a:prstGeom prst="rect">
            <a:avLst/>
          </a:prstGeom>
        </p:spPr>
      </p:pic>
      <p:sp>
        <p:nvSpPr>
          <p:cNvPr id="505" name="Shape 505"/>
          <p:cNvSpPr/>
          <p:nvPr/>
        </p:nvSpPr>
        <p:spPr>
          <a:xfrm>
            <a:off x="1061" y="757726"/>
            <a:ext cx="1264736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5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00">
                <a:solidFill>
                  <a:srgbClr val="3E231A"/>
                </a:solidFill>
              </a:rPr>
              <a:t>Respostando e-mails</a:t>
            </a:r>
          </a:p>
        </p:txBody>
      </p:sp>
      <p:sp>
        <p:nvSpPr>
          <p:cNvPr id="506" name="Shape 506"/>
          <p:cNvSpPr/>
          <p:nvPr/>
        </p:nvSpPr>
        <p:spPr>
          <a:xfrm>
            <a:off x="1302069" y="7148603"/>
            <a:ext cx="10959462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 algn="l">
              <a:spcBef>
                <a:spcPts val="2800"/>
              </a:spcBef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3E231A"/>
                </a:solidFill>
              </a:rPr>
              <a:t>Tanto para os proxectos de traballo, como noutras tarefas e outras situacións, recibimos, lemos e respostamos os correos electrónicos na nosa conta de e-mail: </a:t>
            </a:r>
            <a:r>
              <a:rPr sz="2300" u="sng">
                <a:solidFill>
                  <a:srgbClr val="3E231A"/>
                </a:solidFill>
                <a:hlinkClick r:id="rId3" invalidUrl="" action="" tgtFrame="" tooltip="" history="1" highlightClick="0" endSnd="0"/>
              </a:rPr>
              <a:t>infantilcampolameiro@gmail.com</a:t>
            </a:r>
          </a:p>
        </p:txBody>
      </p:sp>
      <p:pic>
        <p:nvPicPr>
          <p:cNvPr id="507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319889">
            <a:off x="6010125" y="2058392"/>
            <a:ext cx="5990527" cy="4521471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215524">
            <a:off x="1055112" y="2020871"/>
            <a:ext cx="6029042" cy="4550357"/>
          </a:xfrm>
          <a:prstGeom prst="rect">
            <a:avLst/>
          </a:prstGeom>
        </p:spPr>
      </p:pic>
      <p:sp>
        <p:nvSpPr>
          <p:cNvPr id="510" name="Shape 510"/>
          <p:cNvSpPr/>
          <p:nvPr/>
        </p:nvSpPr>
        <p:spPr>
          <a:xfrm>
            <a:off x="356661" y="732326"/>
            <a:ext cx="1264736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5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00">
                <a:solidFill>
                  <a:srgbClr val="3E231A"/>
                </a:solidFill>
              </a:rPr>
              <a:t>O calendario online</a:t>
            </a:r>
          </a:p>
        </p:txBody>
      </p:sp>
      <p:sp>
        <p:nvSpPr>
          <p:cNvPr id="511" name="Shape 511"/>
          <p:cNvSpPr/>
          <p:nvPr/>
        </p:nvSpPr>
        <p:spPr>
          <a:xfrm>
            <a:off x="1302069" y="6920003"/>
            <a:ext cx="10959462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3E231A"/>
                </a:solidFill>
              </a:rPr>
              <a:t>Empregamos un calendario online onde o encargado de cada día anota os compañeiros e compañeiras que faltan, así como os feitos relevantes no mes, indicados con diferentes iconas. Este calendario é complementario ó de papel da aula.</a:t>
            </a:r>
          </a:p>
        </p:txBody>
      </p:sp>
      <p:pic>
        <p:nvPicPr>
          <p:cNvPr id="512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376071">
            <a:off x="6010011" y="2035314"/>
            <a:ext cx="5990527" cy="4521471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215524">
            <a:off x="1055112" y="2020871"/>
            <a:ext cx="6029042" cy="4550357"/>
          </a:xfrm>
          <a:prstGeom prst="rect">
            <a:avLst/>
          </a:prstGeom>
        </p:spPr>
      </p:pic>
      <p:sp>
        <p:nvSpPr>
          <p:cNvPr id="515" name="Shape 515"/>
          <p:cNvSpPr/>
          <p:nvPr/>
        </p:nvSpPr>
        <p:spPr>
          <a:xfrm>
            <a:off x="356661" y="732326"/>
            <a:ext cx="1264736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5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00">
                <a:solidFill>
                  <a:srgbClr val="3E231A"/>
                </a:solidFill>
              </a:rPr>
              <a:t>Préstamo de libros para casa</a:t>
            </a:r>
          </a:p>
        </p:txBody>
      </p:sp>
      <p:sp>
        <p:nvSpPr>
          <p:cNvPr id="516" name="Shape 516"/>
          <p:cNvSpPr/>
          <p:nvPr/>
        </p:nvSpPr>
        <p:spPr>
          <a:xfrm>
            <a:off x="1200611" y="7332753"/>
            <a:ext cx="10959463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3E231A"/>
                </a:solidFill>
              </a:rPr>
              <a:t>Cada venres para facer o préstamo de libros para casa empregamos unha aplicación online na cal, introducindo o número do libro, imprimen a portada que logo empregan no caderno persoal de rexistro.</a:t>
            </a:r>
          </a:p>
        </p:txBody>
      </p:sp>
      <p:pic>
        <p:nvPicPr>
          <p:cNvPr id="517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376071">
            <a:off x="4773097" y="3518945"/>
            <a:ext cx="4948285" cy="3739789"/>
          </a:xfrm>
          <a:prstGeom prst="rect">
            <a:avLst/>
          </a:prstGeom>
        </p:spPr>
      </p:pic>
      <p:pic>
        <p:nvPicPr>
          <p:cNvPr id="518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376071">
            <a:off x="7008297" y="1953127"/>
            <a:ext cx="4948285" cy="3739789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09140" y="749300"/>
            <a:ext cx="4775201" cy="2882156"/>
          </a:xfrm>
          <a:prstGeom prst="rect">
            <a:avLst/>
          </a:prstGeom>
        </p:spPr>
      </p:pic>
      <p:pic>
        <p:nvPicPr>
          <p:cNvPr id="121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61401" y="3661545"/>
            <a:ext cx="4870679" cy="3081961"/>
          </a:xfrm>
          <a:prstGeom prst="rect">
            <a:avLst/>
          </a:prstGeom>
        </p:spPr>
      </p:pic>
      <p:pic>
        <p:nvPicPr>
          <p:cNvPr id="122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6900" y="736600"/>
            <a:ext cx="4650864" cy="6036004"/>
          </a:xfrm>
          <a:prstGeom prst="rect">
            <a:avLst/>
          </a:prstGeom>
        </p:spPr>
      </p:pic>
      <p:sp>
        <p:nvSpPr>
          <p:cNvPr id="123" name="Shape 123"/>
          <p:cNvSpPr/>
          <p:nvPr/>
        </p:nvSpPr>
        <p:spPr>
          <a:xfrm>
            <a:off x="2083167" y="6773595"/>
            <a:ext cx="9331682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6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800">
                <a:solidFill>
                  <a:srgbClr val="3E231A"/>
                </a:solidFill>
              </a:rPr>
              <a:t>Investigamos para rodar</a:t>
            </a:r>
          </a:p>
        </p:txBody>
      </p:sp>
      <p:sp>
        <p:nvSpPr>
          <p:cNvPr id="124" name="Shape 124"/>
          <p:cNvSpPr/>
          <p:nvPr/>
        </p:nvSpPr>
        <p:spPr>
          <a:xfrm>
            <a:off x="3199655" y="7929726"/>
            <a:ext cx="709870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E231A"/>
                </a:solidFill>
              </a:rPr>
              <a:t>unha película como as de Charles Chaplin</a:t>
            </a:r>
          </a:p>
        </p:txBody>
      </p:sp>
    </p:spTree>
  </p:cSld>
  <p:clrMapOvr>
    <a:masterClrMapping/>
  </p:clrMapOvr>
  <p:transition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215524">
            <a:off x="1131312" y="2135172"/>
            <a:ext cx="6029042" cy="4550357"/>
          </a:xfrm>
          <a:prstGeom prst="rect">
            <a:avLst/>
          </a:prstGeom>
        </p:spPr>
      </p:pic>
      <p:sp>
        <p:nvSpPr>
          <p:cNvPr id="521" name="Shape 521"/>
          <p:cNvSpPr/>
          <p:nvPr/>
        </p:nvSpPr>
        <p:spPr>
          <a:xfrm>
            <a:off x="356661" y="732326"/>
            <a:ext cx="1264736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5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00">
                <a:solidFill>
                  <a:srgbClr val="3E231A"/>
                </a:solidFill>
              </a:rPr>
              <a:t>O diccionario online</a:t>
            </a:r>
          </a:p>
        </p:txBody>
      </p:sp>
      <p:sp>
        <p:nvSpPr>
          <p:cNvPr id="522" name="Shape 522"/>
          <p:cNvSpPr/>
          <p:nvPr/>
        </p:nvSpPr>
        <p:spPr>
          <a:xfrm>
            <a:off x="1302069" y="7377203"/>
            <a:ext cx="10959462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3E231A"/>
                </a:solidFill>
              </a:rPr>
              <a:t>Empregamos o diccionario online para imprimir as palabras do noso muro das palabras para facer o diccionario.</a:t>
            </a:r>
          </a:p>
        </p:txBody>
      </p:sp>
      <p:pic>
        <p:nvPicPr>
          <p:cNvPr id="523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376071">
            <a:off x="5959211" y="2435534"/>
            <a:ext cx="5990527" cy="4521470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215524">
            <a:off x="1055112" y="2287572"/>
            <a:ext cx="6029042" cy="4550357"/>
          </a:xfrm>
          <a:prstGeom prst="rect">
            <a:avLst/>
          </a:prstGeom>
        </p:spPr>
      </p:pic>
      <p:sp>
        <p:nvSpPr>
          <p:cNvPr id="526" name="Shape 526"/>
          <p:cNvSpPr/>
          <p:nvPr/>
        </p:nvSpPr>
        <p:spPr>
          <a:xfrm>
            <a:off x="356661" y="732326"/>
            <a:ext cx="1264736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5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00">
                <a:solidFill>
                  <a:srgbClr val="3E231A"/>
                </a:solidFill>
              </a:rPr>
              <a:t>Beebot e probot</a:t>
            </a:r>
          </a:p>
        </p:txBody>
      </p:sp>
      <p:sp>
        <p:nvSpPr>
          <p:cNvPr id="527" name="Shape 527"/>
          <p:cNvSpPr/>
          <p:nvPr/>
        </p:nvSpPr>
        <p:spPr>
          <a:xfrm>
            <a:off x="1302069" y="7377203"/>
            <a:ext cx="10959462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800"/>
              </a:spcBef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3E231A"/>
                </a:solidFill>
              </a:rPr>
              <a:t>Nas nosas aulas empregamos os robots educativos beebot e probot, para o desenvolvemento de habilidades de orientación espacial  e programación lóxica.</a:t>
            </a:r>
          </a:p>
        </p:txBody>
      </p:sp>
      <p:pic>
        <p:nvPicPr>
          <p:cNvPr id="528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376071">
            <a:off x="5959211" y="2435534"/>
            <a:ext cx="5990527" cy="4521470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" name="Group 532"/>
          <p:cNvGrpSpPr/>
          <p:nvPr/>
        </p:nvGrpSpPr>
        <p:grpSpPr>
          <a:xfrm rot="20839794">
            <a:off x="5170941" y="4832716"/>
            <a:ext cx="4429507" cy="3425903"/>
            <a:chOff x="-88899" y="-50799"/>
            <a:chExt cx="4429505" cy="3425901"/>
          </a:xfrm>
        </p:grpSpPr>
        <p:pic>
          <p:nvPicPr>
            <p:cNvPr id="531" name="5-SAM_3039.jpg"/>
            <p:cNvPicPr/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-1" y="0"/>
              <a:ext cx="4251707" cy="31973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30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88900" y="-50801"/>
              <a:ext cx="4429507" cy="3425903"/>
            </a:xfrm>
            <a:prstGeom prst="rect">
              <a:avLst/>
            </a:prstGeom>
            <a:effectLst/>
          </p:spPr>
        </p:pic>
      </p:grpSp>
      <p:sp>
        <p:nvSpPr>
          <p:cNvPr id="533" name="Shape 533"/>
          <p:cNvSpPr/>
          <p:nvPr/>
        </p:nvSpPr>
        <p:spPr>
          <a:xfrm>
            <a:off x="743807" y="641685"/>
            <a:ext cx="11323217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5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3E231A"/>
                </a:solidFill>
              </a:rPr>
              <a:t>E ademais nas nosas aulas…</a:t>
            </a:r>
          </a:p>
        </p:txBody>
      </p:sp>
      <p:grpSp>
        <p:nvGrpSpPr>
          <p:cNvPr id="536" name="Group 536"/>
          <p:cNvGrpSpPr/>
          <p:nvPr/>
        </p:nvGrpSpPr>
        <p:grpSpPr>
          <a:xfrm rot="21131885">
            <a:off x="7764161" y="3505863"/>
            <a:ext cx="3528830" cy="2741873"/>
            <a:chOff x="-88900" y="-50799"/>
            <a:chExt cx="3528829" cy="2741872"/>
          </a:xfrm>
        </p:grpSpPr>
        <p:pic>
          <p:nvPicPr>
            <p:cNvPr id="535" name="DSC06087~0.jpg"/>
            <p:cNvPicPr/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-1" y="-1"/>
              <a:ext cx="3351031" cy="25132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34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88901" y="-50801"/>
              <a:ext cx="3528831" cy="2741874"/>
            </a:xfrm>
            <a:prstGeom prst="rect">
              <a:avLst/>
            </a:prstGeom>
            <a:effectLst/>
          </p:spPr>
        </p:pic>
      </p:grpSp>
      <p:sp>
        <p:nvSpPr>
          <p:cNvPr id="537" name="Shape 537"/>
          <p:cNvSpPr/>
          <p:nvPr/>
        </p:nvSpPr>
        <p:spPr>
          <a:xfrm>
            <a:off x="10102806" y="2055611"/>
            <a:ext cx="1885582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7D5836"/>
                </a:solidFill>
                <a:latin typeface="Marker Felt"/>
                <a:ea typeface="Marker Felt"/>
                <a:cs typeface="Marker Felt"/>
                <a:sym typeface="Marker Felt"/>
              </a:rPr>
              <a:t>Robots </a:t>
            </a:r>
            <a:endParaRPr sz="3300">
              <a:solidFill>
                <a:srgbClr val="7D5836"/>
              </a:solidFill>
              <a:latin typeface="Marker Felt"/>
              <a:ea typeface="Marker Felt"/>
              <a:cs typeface="Marker Felt"/>
              <a:sym typeface="Marker Fel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7D5836"/>
                </a:solidFill>
                <a:latin typeface="Marker Felt"/>
                <a:ea typeface="Marker Felt"/>
                <a:cs typeface="Marker Felt"/>
                <a:sym typeface="Marker Felt"/>
              </a:rPr>
              <a:t>educativos</a:t>
            </a:r>
          </a:p>
        </p:txBody>
      </p:sp>
      <p:sp>
        <p:nvSpPr>
          <p:cNvPr id="538" name="Shape 538"/>
          <p:cNvSpPr/>
          <p:nvPr/>
        </p:nvSpPr>
        <p:spPr>
          <a:xfrm rot="20819066">
            <a:off x="1682468" y="2114357"/>
            <a:ext cx="2327657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000">
                <a:solidFill>
                  <a:srgbClr val="7D5836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7D5836"/>
                </a:solidFill>
              </a:rPr>
              <a:t>Dramatizamos</a:t>
            </a:r>
          </a:p>
        </p:txBody>
      </p:sp>
      <p:grpSp>
        <p:nvGrpSpPr>
          <p:cNvPr id="541" name="Group 541"/>
          <p:cNvGrpSpPr/>
          <p:nvPr/>
        </p:nvGrpSpPr>
        <p:grpSpPr>
          <a:xfrm rot="713707">
            <a:off x="1582259" y="4797358"/>
            <a:ext cx="3818548" cy="2959161"/>
            <a:chOff x="-88900" y="-50800"/>
            <a:chExt cx="3818547" cy="2959160"/>
          </a:xfrm>
        </p:grpSpPr>
        <p:pic>
          <p:nvPicPr>
            <p:cNvPr id="540" name="Captura de pantalla 2015-02-19 a las 21.31.06.png"/>
            <p:cNvPicPr/>
            <p:nvPr/>
          </p:nvPicPr>
          <p:blipFill>
            <a:blip r:embed="rId6">
              <a:extLst/>
            </a:blip>
            <a:srcRect l="7411" t="0" r="7411" b="0"/>
            <a:stretch>
              <a:fillRect/>
            </a:stretch>
          </p:blipFill>
          <p:spPr>
            <a:xfrm>
              <a:off x="0" y="0"/>
              <a:ext cx="3640748" cy="273056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39" name="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88900" y="-50800"/>
              <a:ext cx="3818548" cy="2959161"/>
            </a:xfrm>
            <a:prstGeom prst="rect">
              <a:avLst/>
            </a:prstGeom>
            <a:effectLst/>
          </p:spPr>
        </p:pic>
      </p:grpSp>
      <p:sp>
        <p:nvSpPr>
          <p:cNvPr id="542" name="Shape 542"/>
          <p:cNvSpPr/>
          <p:nvPr/>
        </p:nvSpPr>
        <p:spPr>
          <a:xfrm rot="649750">
            <a:off x="1487353" y="7725126"/>
            <a:ext cx="3302086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600">
                <a:solidFill>
                  <a:srgbClr val="7D5836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D5836"/>
                </a:solidFill>
              </a:rPr>
              <a:t>Creamos videocontos</a:t>
            </a:r>
          </a:p>
        </p:txBody>
      </p:sp>
      <p:sp>
        <p:nvSpPr>
          <p:cNvPr id="543" name="Shape 543"/>
          <p:cNvSpPr/>
          <p:nvPr/>
        </p:nvSpPr>
        <p:spPr>
          <a:xfrm>
            <a:off x="7977254" y="7956214"/>
            <a:ext cx="1827328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>
                <a:solidFill>
                  <a:srgbClr val="7D5836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D5836"/>
                </a:solidFill>
              </a:rPr>
              <a:t>cociñamos</a:t>
            </a:r>
          </a:p>
        </p:txBody>
      </p:sp>
      <p:grpSp>
        <p:nvGrpSpPr>
          <p:cNvPr id="546" name="Group 546"/>
          <p:cNvGrpSpPr/>
          <p:nvPr/>
        </p:nvGrpSpPr>
        <p:grpSpPr>
          <a:xfrm rot="589960">
            <a:off x="5862864" y="1974048"/>
            <a:ext cx="3847987" cy="2981240"/>
            <a:chOff x="-88900" y="-50799"/>
            <a:chExt cx="3847985" cy="2981238"/>
          </a:xfrm>
        </p:grpSpPr>
        <p:pic>
          <p:nvPicPr>
            <p:cNvPr id="545" name="DSC06023.jpg"/>
            <p:cNvPicPr/>
            <p:nvPr/>
          </p:nvPicPr>
          <p:blipFill>
            <a:blip r:embed="rId8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3670186" cy="27526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44" name="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88900" y="-50801"/>
              <a:ext cx="3847986" cy="2981240"/>
            </a:xfrm>
            <a:prstGeom prst="rect">
              <a:avLst/>
            </a:prstGeom>
            <a:effectLst/>
          </p:spPr>
        </p:pic>
      </p:grpSp>
      <p:grpSp>
        <p:nvGrpSpPr>
          <p:cNvPr id="549" name="Group 549"/>
          <p:cNvGrpSpPr/>
          <p:nvPr/>
        </p:nvGrpSpPr>
        <p:grpSpPr>
          <a:xfrm rot="20898625">
            <a:off x="1582259" y="2492062"/>
            <a:ext cx="3818548" cy="2959162"/>
            <a:chOff x="-88900" y="-50800"/>
            <a:chExt cx="3818547" cy="2959160"/>
          </a:xfrm>
        </p:grpSpPr>
        <p:pic>
          <p:nvPicPr>
            <p:cNvPr id="548" name="mosca_1.png.jpg"/>
            <p:cNvPicPr/>
            <p:nvPr/>
          </p:nvPicPr>
          <p:blipFill>
            <a:blip r:embed="rId10">
              <a:extLst/>
            </a:blip>
            <a:srcRect l="8083" t="0" r="8083" b="0"/>
            <a:stretch>
              <a:fillRect/>
            </a:stretch>
          </p:blipFill>
          <p:spPr>
            <a:xfrm>
              <a:off x="0" y="-1"/>
              <a:ext cx="3640748" cy="27305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47" name="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88900" y="-50800"/>
              <a:ext cx="3818548" cy="295916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fast" advClick="1">
    <p:push dir="l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roup 553"/>
          <p:cNvGrpSpPr/>
          <p:nvPr/>
        </p:nvGrpSpPr>
        <p:grpSpPr>
          <a:xfrm rot="21285123">
            <a:off x="6417498" y="5514830"/>
            <a:ext cx="4064386" cy="3143540"/>
            <a:chOff x="-88900" y="-50800"/>
            <a:chExt cx="4064384" cy="3143538"/>
          </a:xfrm>
        </p:grpSpPr>
        <p:pic>
          <p:nvPicPr>
            <p:cNvPr id="552" name="DSC04188~0.jpg"/>
            <p:cNvPicPr/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-1"/>
              <a:ext cx="3886585" cy="291494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51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88900" y="-50800"/>
              <a:ext cx="4064385" cy="3143539"/>
            </a:xfrm>
            <a:prstGeom prst="rect">
              <a:avLst/>
            </a:prstGeom>
            <a:effectLst/>
          </p:spPr>
        </p:pic>
      </p:grpSp>
      <p:sp>
        <p:nvSpPr>
          <p:cNvPr id="554" name="Shape 554"/>
          <p:cNvSpPr/>
          <p:nvPr/>
        </p:nvSpPr>
        <p:spPr>
          <a:xfrm>
            <a:off x="1769831" y="450904"/>
            <a:ext cx="8985568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5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500">
                <a:solidFill>
                  <a:srgbClr val="3E231A"/>
                </a:solidFill>
              </a:rPr>
              <a:t>E ademais nas nosas aulas…</a:t>
            </a:r>
          </a:p>
        </p:txBody>
      </p:sp>
      <p:sp>
        <p:nvSpPr>
          <p:cNvPr id="555" name="Shape 555"/>
          <p:cNvSpPr/>
          <p:nvPr/>
        </p:nvSpPr>
        <p:spPr>
          <a:xfrm rot="1049330">
            <a:off x="9804219" y="2347736"/>
            <a:ext cx="2020457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7D5836"/>
                </a:solidFill>
                <a:latin typeface="Marker Felt"/>
                <a:ea typeface="Marker Felt"/>
                <a:cs typeface="Marker Felt"/>
                <a:sym typeface="Marker Felt"/>
              </a:rPr>
              <a:t>Uso funcional</a:t>
            </a:r>
            <a:endParaRPr sz="2700">
              <a:solidFill>
                <a:srgbClr val="7D5836"/>
              </a:solidFill>
              <a:latin typeface="Marker Felt"/>
              <a:ea typeface="Marker Felt"/>
              <a:cs typeface="Marker Felt"/>
              <a:sym typeface="Marker Fel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7D5836"/>
                </a:solidFill>
                <a:latin typeface="Marker Felt"/>
                <a:ea typeface="Marker Felt"/>
                <a:cs typeface="Marker Felt"/>
                <a:sym typeface="Marker Felt"/>
              </a:rPr>
              <a:t>das T.I.C.</a:t>
            </a:r>
          </a:p>
        </p:txBody>
      </p:sp>
      <p:sp>
        <p:nvSpPr>
          <p:cNvPr id="556" name="Shape 556"/>
          <p:cNvSpPr/>
          <p:nvPr/>
        </p:nvSpPr>
        <p:spPr>
          <a:xfrm rot="20819066">
            <a:off x="1246944" y="2176286"/>
            <a:ext cx="279895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000">
                <a:solidFill>
                  <a:srgbClr val="7D5836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7D5836"/>
                </a:solidFill>
              </a:rPr>
              <a:t>Saídas ó contorno</a:t>
            </a:r>
          </a:p>
        </p:txBody>
      </p:sp>
      <p:grpSp>
        <p:nvGrpSpPr>
          <p:cNvPr id="559" name="Group 559"/>
          <p:cNvGrpSpPr/>
          <p:nvPr/>
        </p:nvGrpSpPr>
        <p:grpSpPr>
          <a:xfrm rot="1153912">
            <a:off x="4063782" y="2300868"/>
            <a:ext cx="4397666" cy="3393500"/>
            <a:chOff x="-88900" y="-50799"/>
            <a:chExt cx="4397664" cy="3393498"/>
          </a:xfrm>
        </p:grpSpPr>
        <p:pic>
          <p:nvPicPr>
            <p:cNvPr id="558" name="DSC04882.jpg"/>
            <p:cNvPicPr/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0" y="-1"/>
              <a:ext cx="4219865" cy="31649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57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88900" y="-50801"/>
              <a:ext cx="4397665" cy="3393500"/>
            </a:xfrm>
            <a:prstGeom prst="rect">
              <a:avLst/>
            </a:prstGeom>
            <a:effectLst/>
          </p:spPr>
        </p:pic>
      </p:grpSp>
      <p:sp>
        <p:nvSpPr>
          <p:cNvPr id="560" name="Shape 560"/>
          <p:cNvSpPr/>
          <p:nvPr/>
        </p:nvSpPr>
        <p:spPr>
          <a:xfrm rot="1174915">
            <a:off x="5246209" y="1890385"/>
            <a:ext cx="3302086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500">
                <a:solidFill>
                  <a:srgbClr val="7D5836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7D5836"/>
                </a:solidFill>
              </a:rPr>
              <a:t>Equipos cooperativos</a:t>
            </a:r>
          </a:p>
        </p:txBody>
      </p:sp>
      <p:grpSp>
        <p:nvGrpSpPr>
          <p:cNvPr id="563" name="Group 563"/>
          <p:cNvGrpSpPr/>
          <p:nvPr/>
        </p:nvGrpSpPr>
        <p:grpSpPr>
          <a:xfrm rot="1043817">
            <a:off x="8054778" y="3064973"/>
            <a:ext cx="3678880" cy="2854410"/>
            <a:chOff x="-88900" y="-50799"/>
            <a:chExt cx="3678878" cy="2854409"/>
          </a:xfrm>
        </p:grpSpPr>
        <p:pic>
          <p:nvPicPr>
            <p:cNvPr id="562" name="DSC04953.jpg"/>
            <p:cNvPicPr/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3501079" cy="262581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61" name="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88900" y="-50800"/>
              <a:ext cx="3678879" cy="2854410"/>
            </a:xfrm>
            <a:prstGeom prst="rect">
              <a:avLst/>
            </a:prstGeom>
            <a:effectLst/>
          </p:spPr>
        </p:pic>
      </p:grpSp>
      <p:sp>
        <p:nvSpPr>
          <p:cNvPr id="564" name="Shape 564"/>
          <p:cNvSpPr/>
          <p:nvPr/>
        </p:nvSpPr>
        <p:spPr>
          <a:xfrm rot="661699">
            <a:off x="1661783" y="8303135"/>
            <a:ext cx="365949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>
                <a:solidFill>
                  <a:srgbClr val="7D5836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7D5836"/>
                </a:solidFill>
              </a:rPr>
              <a:t>coordinando  movementos</a:t>
            </a:r>
          </a:p>
        </p:txBody>
      </p:sp>
      <p:sp>
        <p:nvSpPr>
          <p:cNvPr id="565" name="Shape 565"/>
          <p:cNvSpPr/>
          <p:nvPr/>
        </p:nvSpPr>
        <p:spPr>
          <a:xfrm rot="20276373">
            <a:off x="10568757" y="6667499"/>
            <a:ext cx="165180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7D5836"/>
                </a:solidFill>
                <a:latin typeface="Marker Felt"/>
                <a:ea typeface="Marker Felt"/>
                <a:cs typeface="Marker Felt"/>
                <a:sym typeface="Marker Felt"/>
              </a:rPr>
              <a:t>traballando cos</a:t>
            </a:r>
            <a:endParaRPr sz="1900">
              <a:solidFill>
                <a:srgbClr val="7D5836"/>
              </a:solidFill>
              <a:latin typeface="Marker Felt"/>
              <a:ea typeface="Marker Felt"/>
              <a:cs typeface="Marker Felt"/>
              <a:sym typeface="Marker Fel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7D5836"/>
                </a:solidFill>
                <a:latin typeface="Marker Felt"/>
                <a:ea typeface="Marker Felt"/>
                <a:cs typeface="Marker Felt"/>
                <a:sym typeface="Marker Felt"/>
              </a:rPr>
              <a:t>compañeiros </a:t>
            </a:r>
            <a:endParaRPr sz="1900">
              <a:solidFill>
                <a:srgbClr val="7D5836"/>
              </a:solidFill>
              <a:latin typeface="Marker Felt"/>
              <a:ea typeface="Marker Felt"/>
              <a:cs typeface="Marker Felt"/>
              <a:sym typeface="Marker Fel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7D5836"/>
                </a:solidFill>
                <a:latin typeface="Marker Felt"/>
                <a:ea typeface="Marker Felt"/>
                <a:cs typeface="Marker Felt"/>
                <a:sym typeface="Marker Felt"/>
              </a:rPr>
              <a:t>maiores</a:t>
            </a:r>
          </a:p>
        </p:txBody>
      </p:sp>
      <p:grpSp>
        <p:nvGrpSpPr>
          <p:cNvPr id="568" name="Group 568"/>
          <p:cNvGrpSpPr/>
          <p:nvPr/>
        </p:nvGrpSpPr>
        <p:grpSpPr>
          <a:xfrm rot="589960">
            <a:off x="2068355" y="5305395"/>
            <a:ext cx="3847986" cy="2981240"/>
            <a:chOff x="-88900" y="-50799"/>
            <a:chExt cx="3847985" cy="2981238"/>
          </a:xfrm>
        </p:grpSpPr>
        <p:pic>
          <p:nvPicPr>
            <p:cNvPr id="567" name="DSC04709.jpg"/>
            <p:cNvPicPr/>
            <p:nvPr/>
          </p:nvPicPr>
          <p:blipFill>
            <a:blip r:embed="rId8">
              <a:extLst/>
            </a:blip>
            <a:srcRect l="0" t="0" r="0" b="0"/>
            <a:stretch>
              <a:fillRect/>
            </a:stretch>
          </p:blipFill>
          <p:spPr>
            <a:xfrm>
              <a:off x="0" y="-1"/>
              <a:ext cx="3670186" cy="275264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66" name="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88900" y="-50801"/>
              <a:ext cx="3847986" cy="2981240"/>
            </a:xfrm>
            <a:prstGeom prst="rect">
              <a:avLst/>
            </a:prstGeom>
            <a:effectLst/>
          </p:spPr>
        </p:pic>
      </p:grpSp>
      <p:grpSp>
        <p:nvGrpSpPr>
          <p:cNvPr id="571" name="Group 571"/>
          <p:cNvGrpSpPr/>
          <p:nvPr/>
        </p:nvGrpSpPr>
        <p:grpSpPr>
          <a:xfrm rot="20898625">
            <a:off x="1172689" y="2714219"/>
            <a:ext cx="3479839" cy="2705129"/>
            <a:chOff x="-88899" y="-50800"/>
            <a:chExt cx="3479837" cy="2705128"/>
          </a:xfrm>
        </p:grpSpPr>
        <p:pic>
          <p:nvPicPr>
            <p:cNvPr id="570" name="DSC05077~0.jpg"/>
            <p:cNvPicPr/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3302038" cy="247652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69" name="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88900" y="-50800"/>
              <a:ext cx="3479838" cy="270512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394061">
            <a:off x="2810305" y="1209888"/>
            <a:ext cx="7384190" cy="5530424"/>
          </a:xfrm>
          <a:prstGeom prst="rect">
            <a:avLst/>
          </a:prstGeom>
        </p:spPr>
      </p:pic>
      <p:sp>
        <p:nvSpPr>
          <p:cNvPr id="574" name="Shape 574"/>
          <p:cNvSpPr/>
          <p:nvPr>
            <p:ph type="title"/>
          </p:nvPr>
        </p:nvSpPr>
        <p:spPr>
          <a:xfrm>
            <a:off x="1270000" y="6692900"/>
            <a:ext cx="10464800" cy="1270000"/>
          </a:xfrm>
          <a:prstGeom prst="rect">
            <a:avLst/>
          </a:prstGeom>
        </p:spPr>
        <p:txBody>
          <a:bodyPr/>
          <a:lstStyle>
            <a:lvl1pPr defTabSz="338835">
              <a:defRPr sz="4176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176">
                <a:solidFill>
                  <a:srgbClr val="3E231A"/>
                </a:solidFill>
              </a:rPr>
              <a:t>Explicación ampliada destas tarefas na web </a:t>
            </a:r>
          </a:p>
        </p:txBody>
      </p:sp>
      <p:sp>
        <p:nvSpPr>
          <p:cNvPr id="575" name="Shape 57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 u="sng">
                <a:hlinkClick r:id="rId3" invalidUrl="" action="" tgtFrame="" tooltip="" history="1" highlightClick="0" endSnd="0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2600" u="sng">
                <a:solidFill>
                  <a:srgbClr val="3E231A"/>
                </a:solidFill>
                <a:hlinkClick r:id="rId3" invalidUrl="" action="" tgtFrame="" tooltip="" history="1" highlightClick="0" endSnd="0"/>
              </a:rPr>
              <a:t>http://centros.edu.xunta.es/ceippedroantoniocervino</a:t>
            </a:r>
          </a:p>
        </p:txBody>
      </p:sp>
    </p:spTree>
  </p:cSld>
  <p:clrMapOvr>
    <a:masterClrMapping/>
  </p:clrMapOvr>
  <p:transition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/>
          <p:nvPr/>
        </p:nvSpPr>
        <p:spPr>
          <a:xfrm>
            <a:off x="1270000" y="5067300"/>
            <a:ext cx="10464800" cy="85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CC-BY-NC-SA</a:t>
            </a:r>
          </a:p>
        </p:txBody>
      </p:sp>
      <p:sp>
        <p:nvSpPr>
          <p:cNvPr id="578" name="Shape 578"/>
          <p:cNvSpPr/>
          <p:nvPr/>
        </p:nvSpPr>
        <p:spPr>
          <a:xfrm>
            <a:off x="1270000" y="6108700"/>
            <a:ext cx="10464800" cy="116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rPr>
              <a:t>CC: Creative Commons</a:t>
            </a:r>
            <a:endParaRPr sz="2000">
              <a:solidFill>
                <a:srgbClr val="858585"/>
              </a:solidFill>
              <a:latin typeface="Marker Felt"/>
              <a:ea typeface="Marker Felt"/>
              <a:cs typeface="Marker Felt"/>
              <a:sym typeface="Marker Fel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rPr>
              <a:t>BY: recoñecemento do autor </a:t>
            </a:r>
            <a:endParaRPr sz="2000">
              <a:solidFill>
                <a:srgbClr val="858585"/>
              </a:solidFill>
              <a:latin typeface="Marker Felt"/>
              <a:ea typeface="Marker Felt"/>
              <a:cs typeface="Marker Felt"/>
              <a:sym typeface="Marker Fel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rPr>
              <a:t>NC: non comercial</a:t>
            </a:r>
            <a:endParaRPr sz="2000">
              <a:solidFill>
                <a:srgbClr val="858585"/>
              </a:solidFill>
              <a:latin typeface="Marker Felt"/>
              <a:ea typeface="Marker Felt"/>
              <a:cs typeface="Marker Felt"/>
              <a:sym typeface="Marker Fel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58585"/>
                </a:solidFill>
                <a:latin typeface="Marker Felt"/>
                <a:ea typeface="Marker Felt"/>
                <a:cs typeface="Marker Felt"/>
                <a:sym typeface="Marker Felt"/>
              </a:rPr>
              <a:t>SA: compartir igual</a:t>
            </a:r>
          </a:p>
        </p:txBody>
      </p:sp>
      <p:pic>
        <p:nvPicPr>
          <p:cNvPr id="579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1080" y="3578941"/>
            <a:ext cx="5125540" cy="1297860"/>
          </a:xfrm>
          <a:prstGeom prst="rect">
            <a:avLst/>
          </a:prstGeom>
        </p:spPr>
      </p:pic>
    </p:spTree>
  </p:cSld>
  <p:clrMapOvr>
    <a:masterClrMapping/>
  </p:clrMapOvr>
  <p:transition spd="fast" advClick="1">
    <p:push dir="l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xfrm>
            <a:off x="1270000" y="520700"/>
            <a:ext cx="10464800" cy="2108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Planificando a tarefa…</a:t>
            </a:r>
          </a:p>
        </p:txBody>
      </p:sp>
      <p:sp>
        <p:nvSpPr>
          <p:cNvPr id="127" name="Shape 127"/>
          <p:cNvSpPr/>
          <p:nvPr>
            <p:ph type="body" idx="1"/>
          </p:nvPr>
        </p:nvSpPr>
        <p:spPr>
          <a:xfrm>
            <a:off x="1270000" y="2165151"/>
            <a:ext cx="10464801" cy="6634808"/>
          </a:xfrm>
          <a:prstGeom prst="rect">
            <a:avLst/>
          </a:prstGeom>
        </p:spPr>
        <p:txBody>
          <a:bodyPr/>
          <a:lstStyle/>
          <a:p>
            <a:pPr lvl="0" marL="357123" indent="-357123" defTabSz="443991">
              <a:spcBef>
                <a:spcPts val="22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888">
                <a:solidFill>
                  <a:srgbClr val="3E231A"/>
                </a:solidFill>
              </a:rPr>
              <a:t>Foi planificada durante o verán por parte dos titores das dúas aulas. </a:t>
            </a:r>
            <a:endParaRPr sz="2888">
              <a:solidFill>
                <a:srgbClr val="3E231A"/>
              </a:solidFill>
            </a:endParaRPr>
          </a:p>
          <a:p>
            <a:pPr lvl="0" marL="357123" indent="-357123" defTabSz="443991">
              <a:spcBef>
                <a:spcPts val="22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888">
                <a:solidFill>
                  <a:srgbClr val="3E231A"/>
                </a:solidFill>
              </a:rPr>
              <a:t>Levaríamos a cabo un proxecto de traballo (investigación) - un tipo de tarefa - sobre Charles Chaplin e o cinema.</a:t>
            </a:r>
            <a:endParaRPr sz="2888">
              <a:solidFill>
                <a:srgbClr val="3E231A"/>
              </a:solidFill>
            </a:endParaRPr>
          </a:p>
          <a:p>
            <a:pPr lvl="0" marL="357123" indent="-357123" defTabSz="443991">
              <a:spcBef>
                <a:spcPts val="22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888">
                <a:solidFill>
                  <a:srgbClr val="3E231A"/>
                </a:solidFill>
              </a:rPr>
              <a:t>O producto final sería “rodar unha película como as de Chaplin”, para o cal sería preciso investigar sobre a personaxe e o proceso de rodaxe.</a:t>
            </a:r>
            <a:endParaRPr sz="2888">
              <a:solidFill>
                <a:srgbClr val="3E231A"/>
              </a:solidFill>
            </a:endParaRPr>
          </a:p>
          <a:p>
            <a:pPr lvl="0" marL="357123" indent="-357123" defTabSz="443991">
              <a:spcBef>
                <a:spcPts val="22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888">
                <a:solidFill>
                  <a:srgbClr val="3E231A"/>
                </a:solidFill>
              </a:rPr>
              <a:t>Introduciríamos o tema partindo de curtametraxes sobre Charles Chaplin “xogando a pensar” (filosofía para nenos/as) que aparecerían na web</a:t>
            </a:r>
          </a:p>
        </p:txBody>
      </p:sp>
    </p:spTree>
  </p:cSld>
  <p:clrMapOvr>
    <a:masterClrMapping/>
  </p:clrMapOvr>
  <p:transition spd="fast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7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Parchment">
  <a:themeElements>
    <a:clrScheme name="Parchment">
      <a:dk1>
        <a:srgbClr val="3E231A"/>
      </a:dk1>
      <a:lt1>
        <a:srgbClr val="24383E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archment">
  <a:themeElements>
    <a:clrScheme name="Parchment">
      <a:dk1>
        <a:srgbClr val="000000"/>
      </a:dk1>
      <a:lt1>
        <a:srgbClr val="FFFFFF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